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58" r:id="rId4"/>
    <p:sldId id="259" r:id="rId5"/>
    <p:sldId id="287" r:id="rId6"/>
    <p:sldId id="281" r:id="rId7"/>
    <p:sldId id="282" r:id="rId8"/>
    <p:sldId id="283" r:id="rId9"/>
    <p:sldId id="262" r:id="rId10"/>
    <p:sldId id="265" r:id="rId11"/>
    <p:sldId id="266" r:id="rId12"/>
    <p:sldId id="286" r:id="rId13"/>
    <p:sldId id="284" r:id="rId14"/>
    <p:sldId id="285" r:id="rId15"/>
    <p:sldId id="288" r:id="rId16"/>
    <p:sldId id="289" r:id="rId17"/>
    <p:sldId id="290" r:id="rId18"/>
    <p:sldId id="273" r:id="rId19"/>
    <p:sldId id="270" r:id="rId2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1pPr>
    <a:lvl2pPr marL="0" marR="0" indent="457189"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2pPr>
    <a:lvl3pPr marL="0" marR="0" indent="914377"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3pPr>
    <a:lvl4pPr marL="0" marR="0" indent="1371565"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4pPr>
    <a:lvl5pPr marL="0" marR="0" indent="1828754"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5pPr>
    <a:lvl6pPr marL="0" marR="0" indent="2285943"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6pPr>
    <a:lvl7pPr marL="0" marR="0" indent="2743131"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7pPr>
    <a:lvl8pPr marL="0" marR="0" indent="3200319"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8pPr>
    <a:lvl9pPr marL="0" marR="0" indent="3657508"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n" i="off">
        <a:fontRef idx="minor">
          <a:srgbClr val="000000"/>
        </a:fontRef>
        <a:srgbClr val="000000"/>
      </a:tcTxStyle>
      <a:tcStyle>
        <a:tcBdr>
          <a:left>
            <a:ln w="9525" cap="flat">
              <a:solidFill>
                <a:srgbClr val="F69240"/>
              </a:solidFill>
              <a:prstDash val="solid"/>
              <a:round/>
            </a:ln>
          </a:left>
          <a:right>
            <a:ln w="9525" cap="flat">
              <a:solidFill>
                <a:srgbClr val="F69240"/>
              </a:solidFill>
              <a:prstDash val="solid"/>
              <a:round/>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chemeClr val="accent6"/>
              </a:solidFill>
              <a:prstDash val="solid"/>
              <a:round/>
            </a:ln>
          </a:top>
          <a:bottom>
            <a:ln w="9525" cap="flat">
              <a:solidFill>
                <a:srgbClr val="F69240"/>
              </a:solidFill>
              <a:prstDash val="solid"/>
              <a:round/>
            </a:ln>
          </a:bottom>
          <a:insideH>
            <a:ln w="12700" cap="flat">
              <a:noFill/>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9525" cap="flat">
              <a:solidFill>
                <a:srgbClr val="F69240"/>
              </a:solidFill>
              <a:prstDash val="solid"/>
              <a:round/>
            </a:ln>
          </a:top>
          <a:bottom>
            <a:ln w="9525" cap="flat">
              <a:solidFill>
                <a:srgbClr val="F69240"/>
              </a:solidFill>
              <a:prstDash val="solid"/>
              <a:round/>
            </a:ln>
          </a:bottom>
          <a:insideH>
            <a:ln w="12700" cap="flat">
              <a:noFill/>
              <a:miter lim="400000"/>
            </a:ln>
          </a:insideH>
          <a:insideV>
            <a:ln w="12700" cap="flat">
              <a:noFill/>
              <a:miter lim="400000"/>
            </a:ln>
          </a:insideV>
        </a:tcBdr>
        <a:fill>
          <a:solidFill>
            <a:schemeClr val="accent6"/>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76" autoAdjust="0"/>
    <p:restoredTop sz="94660"/>
  </p:normalViewPr>
  <p:slideViewPr>
    <p:cSldViewPr snapToGrid="0">
      <p:cViewPr varScale="1">
        <p:scale>
          <a:sx n="77" d="100"/>
          <a:sy n="77" d="100"/>
        </p:scale>
        <p:origin x="82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_rels/data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_rels/drawing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FC719B-6275-4D3B-B5F5-AA9645173EF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3018B11C-1D85-46F2-8CE8-4CA03A1B1602}">
      <dgm:prSet phldrT="[Text]"/>
      <dgm:spPr/>
      <dgm:t>
        <a:bodyPr/>
        <a:lstStyle/>
        <a:p>
          <a:pPr>
            <a:buSzTx/>
          </a:pPr>
          <a:r>
            <a:rPr lang="en-US" dirty="0">
              <a:latin typeface="Times New Roman" panose="02020603050405020304" pitchFamily="18" charset="0"/>
              <a:cs typeface="Times New Roman" panose="02020603050405020304" pitchFamily="18" charset="0"/>
            </a:rPr>
            <a:t>The human’s face plays an important part in our social communication, conveying people’s identity. Using the person's face as a key to security, biometric face recognition technology has received significant attention in the past few years because of its potential for a vast variety of  application in non-law enforcement and law enforcement.</a:t>
          </a:r>
          <a:endParaRPr lang="en-IN" dirty="0">
            <a:latin typeface="Times New Roman" panose="02020603050405020304" pitchFamily="18" charset="0"/>
            <a:cs typeface="Times New Roman" panose="02020603050405020304" pitchFamily="18" charset="0"/>
          </a:endParaRPr>
        </a:p>
      </dgm:t>
    </dgm:pt>
    <dgm:pt modelId="{6FD7FAF0-A32A-48E0-B234-C1CD70B7A929}" type="parTrans" cxnId="{DA04D86A-0A33-426C-BBA6-3685C7641ABE}">
      <dgm:prSet/>
      <dgm:spPr/>
      <dgm:t>
        <a:bodyPr/>
        <a:lstStyle/>
        <a:p>
          <a:endParaRPr lang="en-IN"/>
        </a:p>
      </dgm:t>
    </dgm:pt>
    <dgm:pt modelId="{368488AC-4941-4104-A8C1-D94E84520E56}" type="sibTrans" cxnId="{DA04D86A-0A33-426C-BBA6-3685C7641ABE}">
      <dgm:prSet/>
      <dgm:spPr/>
      <dgm:t>
        <a:bodyPr/>
        <a:lstStyle/>
        <a:p>
          <a:endParaRPr lang="en-IN"/>
        </a:p>
      </dgm:t>
    </dgm:pt>
    <dgm:pt modelId="{F3B11D19-C632-4A94-B430-DD89EB7A72B7}">
      <dgm:prSet custT="1"/>
      <dgm:spPr/>
      <dgm:t>
        <a:bodyPr/>
        <a:lstStyle/>
        <a:p>
          <a:pPr>
            <a:buSzTx/>
          </a:pPr>
          <a:r>
            <a:rPr lang="en-US" sz="2100" dirty="0">
              <a:latin typeface="Times New Roman" panose="02020603050405020304" pitchFamily="18" charset="0"/>
              <a:cs typeface="Times New Roman" panose="02020603050405020304" pitchFamily="18" charset="0"/>
            </a:rPr>
            <a:t>Compared to other biometrics systems that use fingerprints / fingerprints and palmprint  iris, facial recognition has different enhancements due to your non-abrasive process. Facial images can be taken remotely without touching the target person, and identification does not require contact with the person.</a:t>
          </a:r>
        </a:p>
      </dgm:t>
    </dgm:pt>
    <dgm:pt modelId="{936E3C16-1B4A-4C48-BCA5-6BA0879AE310}" type="parTrans" cxnId="{D8DD61D2-E36B-49C2-A3ED-734DC26E00B6}">
      <dgm:prSet/>
      <dgm:spPr/>
      <dgm:t>
        <a:bodyPr/>
        <a:lstStyle/>
        <a:p>
          <a:endParaRPr lang="en-IN"/>
        </a:p>
      </dgm:t>
    </dgm:pt>
    <dgm:pt modelId="{4CA0A1A7-61D9-455C-98BF-F1EDA573033D}" type="sibTrans" cxnId="{D8DD61D2-E36B-49C2-A3ED-734DC26E00B6}">
      <dgm:prSet/>
      <dgm:spPr/>
      <dgm:t>
        <a:bodyPr/>
        <a:lstStyle/>
        <a:p>
          <a:endParaRPr lang="en-IN"/>
        </a:p>
      </dgm:t>
    </dgm:pt>
    <dgm:pt modelId="{8659C534-1DE8-46CE-A3FE-5E85805BD1BD}">
      <dgm:prSet/>
      <dgm:spPr/>
      <dgm:t>
        <a:bodyPr/>
        <a:lstStyle/>
        <a:p>
          <a:pPr>
            <a:buSzTx/>
          </a:pPr>
          <a:r>
            <a:rPr lang="en-US" dirty="0"/>
            <a:t>In addition, face recognition serves the purpose of crime prevention because recorded and archived photographs can later help identify a person.</a:t>
          </a:r>
          <a:endParaRPr lang="en-US" dirty="0">
            <a:latin typeface="Times New Roman" panose="02020603050405020304" pitchFamily="18" charset="0"/>
            <a:cs typeface="Times New Roman" panose="02020603050405020304" pitchFamily="18" charset="0"/>
          </a:endParaRPr>
        </a:p>
      </dgm:t>
    </dgm:pt>
    <dgm:pt modelId="{1ECBBD7E-FDA1-4797-8DC3-B5CDAF2D60D8}" type="parTrans" cxnId="{BCCFF00C-83A1-46F7-8C9F-E6F9FF6E1D8F}">
      <dgm:prSet/>
      <dgm:spPr/>
      <dgm:t>
        <a:bodyPr/>
        <a:lstStyle/>
        <a:p>
          <a:endParaRPr lang="en-IN"/>
        </a:p>
      </dgm:t>
    </dgm:pt>
    <dgm:pt modelId="{06FFDF4C-B4D2-446D-BA9E-58978FC133DC}" type="sibTrans" cxnId="{BCCFF00C-83A1-46F7-8C9F-E6F9FF6E1D8F}">
      <dgm:prSet/>
      <dgm:spPr/>
      <dgm:t>
        <a:bodyPr/>
        <a:lstStyle/>
        <a:p>
          <a:endParaRPr lang="en-IN"/>
        </a:p>
      </dgm:t>
    </dgm:pt>
    <dgm:pt modelId="{21923BBF-E1F1-426F-A68D-35FEDF9354DE}" type="pres">
      <dgm:prSet presAssocID="{1DFC719B-6275-4D3B-B5F5-AA9645173EFD}" presName="linear" presStyleCnt="0">
        <dgm:presLayoutVars>
          <dgm:animLvl val="lvl"/>
          <dgm:resizeHandles val="exact"/>
        </dgm:presLayoutVars>
      </dgm:prSet>
      <dgm:spPr/>
      <dgm:t>
        <a:bodyPr/>
        <a:lstStyle/>
        <a:p>
          <a:endParaRPr lang="en-IN"/>
        </a:p>
      </dgm:t>
    </dgm:pt>
    <dgm:pt modelId="{17866C87-B135-4386-A09D-A6D14C9B9FF4}" type="pres">
      <dgm:prSet presAssocID="{3018B11C-1D85-46F2-8CE8-4CA03A1B1602}" presName="parentText" presStyleLbl="node1" presStyleIdx="0" presStyleCnt="3" custScaleY="12486" custLinFactY="-14" custLinFactNeighborY="-100000">
        <dgm:presLayoutVars>
          <dgm:chMax val="0"/>
          <dgm:bulletEnabled val="1"/>
        </dgm:presLayoutVars>
      </dgm:prSet>
      <dgm:spPr/>
      <dgm:t>
        <a:bodyPr/>
        <a:lstStyle/>
        <a:p>
          <a:endParaRPr lang="en-IN"/>
        </a:p>
      </dgm:t>
    </dgm:pt>
    <dgm:pt modelId="{73850E39-B1C6-4722-86B4-A0B33E1937C9}" type="pres">
      <dgm:prSet presAssocID="{368488AC-4941-4104-A8C1-D94E84520E56}" presName="spacer" presStyleCnt="0"/>
      <dgm:spPr/>
    </dgm:pt>
    <dgm:pt modelId="{B9F85675-E0A0-4F94-AD6B-5E1DCF321D12}" type="pres">
      <dgm:prSet presAssocID="{F3B11D19-C632-4A94-B430-DD89EB7A72B7}" presName="parentText" presStyleLbl="node1" presStyleIdx="1" presStyleCnt="3" custScaleY="9247" custLinFactNeighborX="216" custLinFactNeighborY="-43619">
        <dgm:presLayoutVars>
          <dgm:chMax val="0"/>
          <dgm:bulletEnabled val="1"/>
        </dgm:presLayoutVars>
      </dgm:prSet>
      <dgm:spPr/>
      <dgm:t>
        <a:bodyPr/>
        <a:lstStyle/>
        <a:p>
          <a:endParaRPr lang="en-IN"/>
        </a:p>
      </dgm:t>
    </dgm:pt>
    <dgm:pt modelId="{682C7392-2C35-4C42-8ECC-2CE7C0A07165}" type="pres">
      <dgm:prSet presAssocID="{4CA0A1A7-61D9-455C-98BF-F1EDA573033D}" presName="spacer" presStyleCnt="0"/>
      <dgm:spPr/>
    </dgm:pt>
    <dgm:pt modelId="{FACB7AF5-B146-4D4C-A539-3D0C6BC8EA4A}" type="pres">
      <dgm:prSet presAssocID="{8659C534-1DE8-46CE-A3FE-5E85805BD1BD}" presName="parentText" presStyleLbl="node1" presStyleIdx="2" presStyleCnt="3" custScaleY="9247" custLinFactNeighborX="1297" custLinFactNeighborY="31021">
        <dgm:presLayoutVars>
          <dgm:chMax val="0"/>
          <dgm:bulletEnabled val="1"/>
        </dgm:presLayoutVars>
      </dgm:prSet>
      <dgm:spPr/>
      <dgm:t>
        <a:bodyPr/>
        <a:lstStyle/>
        <a:p>
          <a:endParaRPr lang="en-IN"/>
        </a:p>
      </dgm:t>
    </dgm:pt>
  </dgm:ptLst>
  <dgm:cxnLst>
    <dgm:cxn modelId="{19667305-867C-462F-B0D0-32CA7290AE2B}" type="presOf" srcId="{F3B11D19-C632-4A94-B430-DD89EB7A72B7}" destId="{B9F85675-E0A0-4F94-AD6B-5E1DCF321D12}" srcOrd="0" destOrd="0" presId="urn:microsoft.com/office/officeart/2005/8/layout/vList2"/>
    <dgm:cxn modelId="{A7BB337C-5965-41A8-8ED5-ACB290F8627A}" type="presOf" srcId="{1DFC719B-6275-4D3B-B5F5-AA9645173EFD}" destId="{21923BBF-E1F1-426F-A68D-35FEDF9354DE}" srcOrd="0" destOrd="0" presId="urn:microsoft.com/office/officeart/2005/8/layout/vList2"/>
    <dgm:cxn modelId="{D8DD61D2-E36B-49C2-A3ED-734DC26E00B6}" srcId="{1DFC719B-6275-4D3B-B5F5-AA9645173EFD}" destId="{F3B11D19-C632-4A94-B430-DD89EB7A72B7}" srcOrd="1" destOrd="0" parTransId="{936E3C16-1B4A-4C48-BCA5-6BA0879AE310}" sibTransId="{4CA0A1A7-61D9-455C-98BF-F1EDA573033D}"/>
    <dgm:cxn modelId="{B731CA47-ADA2-4073-91D3-E90B5B95D37E}" type="presOf" srcId="{3018B11C-1D85-46F2-8CE8-4CA03A1B1602}" destId="{17866C87-B135-4386-A09D-A6D14C9B9FF4}" srcOrd="0" destOrd="0" presId="urn:microsoft.com/office/officeart/2005/8/layout/vList2"/>
    <dgm:cxn modelId="{BCCFF00C-83A1-46F7-8C9F-E6F9FF6E1D8F}" srcId="{1DFC719B-6275-4D3B-B5F5-AA9645173EFD}" destId="{8659C534-1DE8-46CE-A3FE-5E85805BD1BD}" srcOrd="2" destOrd="0" parTransId="{1ECBBD7E-FDA1-4797-8DC3-B5CDAF2D60D8}" sibTransId="{06FFDF4C-B4D2-446D-BA9E-58978FC133DC}"/>
    <dgm:cxn modelId="{53E6D4BE-659F-403A-99D8-64046782A42F}" type="presOf" srcId="{8659C534-1DE8-46CE-A3FE-5E85805BD1BD}" destId="{FACB7AF5-B146-4D4C-A539-3D0C6BC8EA4A}" srcOrd="0" destOrd="0" presId="urn:microsoft.com/office/officeart/2005/8/layout/vList2"/>
    <dgm:cxn modelId="{DA04D86A-0A33-426C-BBA6-3685C7641ABE}" srcId="{1DFC719B-6275-4D3B-B5F5-AA9645173EFD}" destId="{3018B11C-1D85-46F2-8CE8-4CA03A1B1602}" srcOrd="0" destOrd="0" parTransId="{6FD7FAF0-A32A-48E0-B234-C1CD70B7A929}" sibTransId="{368488AC-4941-4104-A8C1-D94E84520E56}"/>
    <dgm:cxn modelId="{90C967FF-8392-463B-8CE8-FEA38861A57E}" type="presParOf" srcId="{21923BBF-E1F1-426F-A68D-35FEDF9354DE}" destId="{17866C87-B135-4386-A09D-A6D14C9B9FF4}" srcOrd="0" destOrd="0" presId="urn:microsoft.com/office/officeart/2005/8/layout/vList2"/>
    <dgm:cxn modelId="{F3F58E8C-E533-4C97-9A29-307578559F2D}" type="presParOf" srcId="{21923BBF-E1F1-426F-A68D-35FEDF9354DE}" destId="{73850E39-B1C6-4722-86B4-A0B33E1937C9}" srcOrd="1" destOrd="0" presId="urn:microsoft.com/office/officeart/2005/8/layout/vList2"/>
    <dgm:cxn modelId="{F11BF1EC-20D1-44A3-9F51-E864AE1602FF}" type="presParOf" srcId="{21923BBF-E1F1-426F-A68D-35FEDF9354DE}" destId="{B9F85675-E0A0-4F94-AD6B-5E1DCF321D12}" srcOrd="2" destOrd="0" presId="urn:microsoft.com/office/officeart/2005/8/layout/vList2"/>
    <dgm:cxn modelId="{AA279C67-3CF2-4443-BA87-01095A8A47BC}" type="presParOf" srcId="{21923BBF-E1F1-426F-A68D-35FEDF9354DE}" destId="{682C7392-2C35-4C42-8ECC-2CE7C0A07165}" srcOrd="3" destOrd="0" presId="urn:microsoft.com/office/officeart/2005/8/layout/vList2"/>
    <dgm:cxn modelId="{D50B81BB-2928-4BEC-98D2-8F9FC2A6169E}" type="presParOf" srcId="{21923BBF-E1F1-426F-A68D-35FEDF9354DE}" destId="{FACB7AF5-B146-4D4C-A539-3D0C6BC8EA4A}"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C04F38-AF0B-413C-AAE2-B4C2658B892D}" type="doc">
      <dgm:prSet loTypeId="urn:microsoft.com/office/officeart/2005/8/layout/target3" loCatId="list" qsTypeId="urn:microsoft.com/office/officeart/2005/8/quickstyle/simple3" qsCatId="simple" csTypeId="urn:microsoft.com/office/officeart/2005/8/colors/accent1_2" csCatId="accent1" phldr="1"/>
      <dgm:spPr/>
      <dgm:t>
        <a:bodyPr/>
        <a:lstStyle/>
        <a:p>
          <a:endParaRPr lang="en-IN"/>
        </a:p>
      </dgm:t>
    </dgm:pt>
    <dgm:pt modelId="{BFCAB0A8-5FEE-4351-8E2B-A6253F61A63C}">
      <dgm:prSet phldrT="[Text]"/>
      <dgm:spPr/>
      <dgm:t>
        <a:bodyPr/>
        <a:lstStyle/>
        <a:p>
          <a:r>
            <a:rPr lang="en-IN" dirty="0"/>
            <a:t>Capture the image</a:t>
          </a:r>
        </a:p>
      </dgm:t>
    </dgm:pt>
    <dgm:pt modelId="{69E2B836-EA54-4A18-8C89-F46B77BE2059}" type="parTrans" cxnId="{F4E81D5C-A37D-4E56-ADFB-15C54C64EB5B}">
      <dgm:prSet/>
      <dgm:spPr/>
      <dgm:t>
        <a:bodyPr/>
        <a:lstStyle/>
        <a:p>
          <a:endParaRPr lang="en-IN"/>
        </a:p>
      </dgm:t>
    </dgm:pt>
    <dgm:pt modelId="{B4644931-6358-4F1B-BD6D-1E9D960DE1CA}" type="sibTrans" cxnId="{F4E81D5C-A37D-4E56-ADFB-15C54C64EB5B}">
      <dgm:prSet/>
      <dgm:spPr/>
      <dgm:t>
        <a:bodyPr/>
        <a:lstStyle/>
        <a:p>
          <a:endParaRPr lang="en-IN"/>
        </a:p>
      </dgm:t>
    </dgm:pt>
    <dgm:pt modelId="{A01BAAEC-1C8A-477E-B21F-208E9CE3DCB6}">
      <dgm:prSet phldrT="[Text]"/>
      <dgm:spPr/>
      <dgm:t>
        <a:bodyPr/>
        <a:lstStyle/>
        <a:p>
          <a:r>
            <a:rPr lang="en-IN" dirty="0"/>
            <a:t>Take the video input from the webcam</a:t>
          </a:r>
        </a:p>
      </dgm:t>
    </dgm:pt>
    <dgm:pt modelId="{82976791-49FB-4E20-9271-6DA5BE3978BD}" type="parTrans" cxnId="{64A3A89D-622F-4E54-B6E4-17D06EC89271}">
      <dgm:prSet/>
      <dgm:spPr/>
      <dgm:t>
        <a:bodyPr/>
        <a:lstStyle/>
        <a:p>
          <a:endParaRPr lang="en-IN"/>
        </a:p>
      </dgm:t>
    </dgm:pt>
    <dgm:pt modelId="{B4A381B5-BEBC-4BFB-B70E-434B2BD91F34}" type="sibTrans" cxnId="{64A3A89D-622F-4E54-B6E4-17D06EC89271}">
      <dgm:prSet/>
      <dgm:spPr/>
      <dgm:t>
        <a:bodyPr/>
        <a:lstStyle/>
        <a:p>
          <a:endParaRPr lang="en-IN"/>
        </a:p>
      </dgm:t>
    </dgm:pt>
    <dgm:pt modelId="{0C81BEA2-340A-4487-B46D-4C7500E51FA3}">
      <dgm:prSet phldrT="[Text]"/>
      <dgm:spPr/>
      <dgm:t>
        <a:bodyPr/>
        <a:lstStyle/>
        <a:p>
          <a:r>
            <a:rPr lang="en-IN" dirty="0"/>
            <a:t>Take the instance of video input as picture</a:t>
          </a:r>
        </a:p>
      </dgm:t>
    </dgm:pt>
    <dgm:pt modelId="{2E71B422-CE0F-4242-9A1D-526A2AC0F41C}" type="parTrans" cxnId="{1FBEDF44-EAA4-4EBB-B383-546ECF4DDE7B}">
      <dgm:prSet/>
      <dgm:spPr/>
      <dgm:t>
        <a:bodyPr/>
        <a:lstStyle/>
        <a:p>
          <a:endParaRPr lang="en-IN"/>
        </a:p>
      </dgm:t>
    </dgm:pt>
    <dgm:pt modelId="{C16B4353-16EB-407A-ADF4-E3E4B96BAC90}" type="sibTrans" cxnId="{1FBEDF44-EAA4-4EBB-B383-546ECF4DDE7B}">
      <dgm:prSet/>
      <dgm:spPr/>
      <dgm:t>
        <a:bodyPr/>
        <a:lstStyle/>
        <a:p>
          <a:endParaRPr lang="en-IN"/>
        </a:p>
      </dgm:t>
    </dgm:pt>
    <dgm:pt modelId="{2ECA773A-EC85-4D40-B9B0-9DD675DEB3D2}">
      <dgm:prSet phldrT="[Text]"/>
      <dgm:spPr/>
      <dgm:t>
        <a:bodyPr/>
        <a:lstStyle/>
        <a:p>
          <a:r>
            <a:rPr lang="en-IN" dirty="0"/>
            <a:t>Detect face</a:t>
          </a:r>
        </a:p>
      </dgm:t>
    </dgm:pt>
    <dgm:pt modelId="{98D042E1-FBDF-49C3-A420-E60A06641E5E}" type="parTrans" cxnId="{32706CD6-3EB1-490B-AD6F-FA08DD2B95B3}">
      <dgm:prSet/>
      <dgm:spPr/>
      <dgm:t>
        <a:bodyPr/>
        <a:lstStyle/>
        <a:p>
          <a:endParaRPr lang="en-IN"/>
        </a:p>
      </dgm:t>
    </dgm:pt>
    <dgm:pt modelId="{481A988C-B012-4B5B-BAF6-539FE99E3520}" type="sibTrans" cxnId="{32706CD6-3EB1-490B-AD6F-FA08DD2B95B3}">
      <dgm:prSet/>
      <dgm:spPr/>
      <dgm:t>
        <a:bodyPr/>
        <a:lstStyle/>
        <a:p>
          <a:endParaRPr lang="en-IN"/>
        </a:p>
      </dgm:t>
    </dgm:pt>
    <dgm:pt modelId="{EDA07A72-F2D5-4914-8777-0772FD0BEA1B}">
      <dgm:prSet phldrT="[Text]"/>
      <dgm:spPr/>
      <dgm:t>
        <a:bodyPr/>
        <a:lstStyle/>
        <a:p>
          <a:r>
            <a:rPr lang="en-IN" dirty="0"/>
            <a:t>Convert image into grey </a:t>
          </a:r>
        </a:p>
      </dgm:t>
    </dgm:pt>
    <dgm:pt modelId="{BFCAEF70-BC6A-4639-B5FB-066C645E46C6}" type="parTrans" cxnId="{A545B754-438D-4C99-A970-39DE754043FB}">
      <dgm:prSet/>
      <dgm:spPr/>
      <dgm:t>
        <a:bodyPr/>
        <a:lstStyle/>
        <a:p>
          <a:endParaRPr lang="en-IN"/>
        </a:p>
      </dgm:t>
    </dgm:pt>
    <dgm:pt modelId="{7ED985F1-58CB-4C96-803D-6535DD5B0A79}" type="sibTrans" cxnId="{A545B754-438D-4C99-A970-39DE754043FB}">
      <dgm:prSet/>
      <dgm:spPr/>
      <dgm:t>
        <a:bodyPr/>
        <a:lstStyle/>
        <a:p>
          <a:endParaRPr lang="en-IN"/>
        </a:p>
      </dgm:t>
    </dgm:pt>
    <dgm:pt modelId="{915DDDAC-F4FE-4CF0-875E-879566C44883}">
      <dgm:prSet phldrT="[Text]"/>
      <dgm:spPr/>
      <dgm:t>
        <a:bodyPr/>
        <a:lstStyle/>
        <a:p>
          <a:r>
            <a:rPr lang="en-IN" dirty="0"/>
            <a:t>Use </a:t>
          </a:r>
          <a:r>
            <a:rPr lang="en-IN" dirty="0" err="1"/>
            <a:t>Haar</a:t>
          </a:r>
          <a:r>
            <a:rPr lang="en-IN" dirty="0"/>
            <a:t>-cascade pre-trained models with the use of OpenCV to detect the face</a:t>
          </a:r>
        </a:p>
      </dgm:t>
    </dgm:pt>
    <dgm:pt modelId="{F2ACE635-AD58-4F85-B2EC-D60D8CFF6849}" type="parTrans" cxnId="{66BA1F91-9C44-4FA6-A7EA-F2CBD15861E4}">
      <dgm:prSet/>
      <dgm:spPr/>
      <dgm:t>
        <a:bodyPr/>
        <a:lstStyle/>
        <a:p>
          <a:endParaRPr lang="en-IN"/>
        </a:p>
      </dgm:t>
    </dgm:pt>
    <dgm:pt modelId="{FCE48139-6C43-4A38-A961-3BCD16C03071}" type="sibTrans" cxnId="{66BA1F91-9C44-4FA6-A7EA-F2CBD15861E4}">
      <dgm:prSet/>
      <dgm:spPr/>
      <dgm:t>
        <a:bodyPr/>
        <a:lstStyle/>
        <a:p>
          <a:endParaRPr lang="en-IN"/>
        </a:p>
      </dgm:t>
    </dgm:pt>
    <dgm:pt modelId="{2F86B984-75EF-4B87-BFCF-23123C73190F}">
      <dgm:prSet phldrT="[Text]"/>
      <dgm:spPr/>
      <dgm:t>
        <a:bodyPr/>
        <a:lstStyle/>
        <a:p>
          <a:r>
            <a:rPr lang="en-IN" dirty="0"/>
            <a:t>Match the faces from Database</a:t>
          </a:r>
        </a:p>
      </dgm:t>
    </dgm:pt>
    <dgm:pt modelId="{49895937-79CF-40FD-A5B4-26DB531BF7CD}" type="parTrans" cxnId="{8F6D3738-C4DA-4DA0-8F68-371D5B8DE4A9}">
      <dgm:prSet/>
      <dgm:spPr/>
      <dgm:t>
        <a:bodyPr/>
        <a:lstStyle/>
        <a:p>
          <a:endParaRPr lang="en-IN"/>
        </a:p>
      </dgm:t>
    </dgm:pt>
    <dgm:pt modelId="{FE8273FF-877A-4F2C-A9BE-712DDD776E1F}" type="sibTrans" cxnId="{8F6D3738-C4DA-4DA0-8F68-371D5B8DE4A9}">
      <dgm:prSet/>
      <dgm:spPr/>
      <dgm:t>
        <a:bodyPr/>
        <a:lstStyle/>
        <a:p>
          <a:endParaRPr lang="en-IN"/>
        </a:p>
      </dgm:t>
    </dgm:pt>
    <dgm:pt modelId="{98524E9D-1398-4307-BA45-D283A1ED786A}">
      <dgm:prSet phldrT="[Text]"/>
      <dgm:spPr/>
      <dgm:t>
        <a:bodyPr/>
        <a:lstStyle/>
        <a:p>
          <a:r>
            <a:rPr lang="en-IN" dirty="0"/>
            <a:t>PCA classifier will be used to recognize the face if it exists in the database  </a:t>
          </a:r>
        </a:p>
      </dgm:t>
    </dgm:pt>
    <dgm:pt modelId="{260B1BC1-3B76-431A-98DB-F7EB76685C07}" type="parTrans" cxnId="{B8058638-8FCD-4C20-A1FA-F7D0A2DCA9C7}">
      <dgm:prSet/>
      <dgm:spPr/>
      <dgm:t>
        <a:bodyPr/>
        <a:lstStyle/>
        <a:p>
          <a:endParaRPr lang="en-IN"/>
        </a:p>
      </dgm:t>
    </dgm:pt>
    <dgm:pt modelId="{AC07C14B-C206-4469-B262-F2B767D210A2}" type="sibTrans" cxnId="{B8058638-8FCD-4C20-A1FA-F7D0A2DCA9C7}">
      <dgm:prSet/>
      <dgm:spPr/>
      <dgm:t>
        <a:bodyPr/>
        <a:lstStyle/>
        <a:p>
          <a:endParaRPr lang="en-IN"/>
        </a:p>
      </dgm:t>
    </dgm:pt>
    <dgm:pt modelId="{824CBFC8-0B7D-4FBD-AC99-381421D67381}" type="pres">
      <dgm:prSet presAssocID="{26C04F38-AF0B-413C-AAE2-B4C2658B892D}" presName="Name0" presStyleCnt="0">
        <dgm:presLayoutVars>
          <dgm:chMax val="7"/>
          <dgm:dir/>
          <dgm:animLvl val="lvl"/>
          <dgm:resizeHandles val="exact"/>
        </dgm:presLayoutVars>
      </dgm:prSet>
      <dgm:spPr/>
      <dgm:t>
        <a:bodyPr/>
        <a:lstStyle/>
        <a:p>
          <a:endParaRPr lang="en-IN"/>
        </a:p>
      </dgm:t>
    </dgm:pt>
    <dgm:pt modelId="{1701915F-8F62-40B6-A236-5176F4C18437}" type="pres">
      <dgm:prSet presAssocID="{BFCAB0A8-5FEE-4351-8E2B-A6253F61A63C}" presName="circle1" presStyleLbl="node1" presStyleIdx="0" presStyleCnt="3"/>
      <dgm:spPr/>
    </dgm:pt>
    <dgm:pt modelId="{54FBA036-2132-4F8B-8DF4-F9AECE9B2CA1}" type="pres">
      <dgm:prSet presAssocID="{BFCAB0A8-5FEE-4351-8E2B-A6253F61A63C}" presName="space" presStyleCnt="0"/>
      <dgm:spPr/>
    </dgm:pt>
    <dgm:pt modelId="{341B014F-250C-4DF2-BD4F-FA8731707AFC}" type="pres">
      <dgm:prSet presAssocID="{BFCAB0A8-5FEE-4351-8E2B-A6253F61A63C}" presName="rect1" presStyleLbl="alignAcc1" presStyleIdx="0" presStyleCnt="3" custLinFactNeighborX="6841"/>
      <dgm:spPr/>
      <dgm:t>
        <a:bodyPr/>
        <a:lstStyle/>
        <a:p>
          <a:endParaRPr lang="en-IN"/>
        </a:p>
      </dgm:t>
    </dgm:pt>
    <dgm:pt modelId="{04892051-C8B3-49E7-912D-AA7CBCC2E626}" type="pres">
      <dgm:prSet presAssocID="{2ECA773A-EC85-4D40-B9B0-9DD675DEB3D2}" presName="vertSpace2" presStyleLbl="node1" presStyleIdx="0" presStyleCnt="3"/>
      <dgm:spPr/>
    </dgm:pt>
    <dgm:pt modelId="{FBB37ACB-D991-4FB9-A625-4B80F03A060F}" type="pres">
      <dgm:prSet presAssocID="{2ECA773A-EC85-4D40-B9B0-9DD675DEB3D2}" presName="circle2" presStyleLbl="node1" presStyleIdx="1" presStyleCnt="3"/>
      <dgm:spPr/>
    </dgm:pt>
    <dgm:pt modelId="{FD237640-1A3A-4B1B-AC56-2C0F4F418975}" type="pres">
      <dgm:prSet presAssocID="{2ECA773A-EC85-4D40-B9B0-9DD675DEB3D2}" presName="rect2" presStyleLbl="alignAcc1" presStyleIdx="1" presStyleCnt="3"/>
      <dgm:spPr/>
      <dgm:t>
        <a:bodyPr/>
        <a:lstStyle/>
        <a:p>
          <a:endParaRPr lang="en-IN"/>
        </a:p>
      </dgm:t>
    </dgm:pt>
    <dgm:pt modelId="{D21E3BA3-16EB-4F4C-B68F-46B306D65D9B}" type="pres">
      <dgm:prSet presAssocID="{2F86B984-75EF-4B87-BFCF-23123C73190F}" presName="vertSpace3" presStyleLbl="node1" presStyleIdx="1" presStyleCnt="3"/>
      <dgm:spPr/>
    </dgm:pt>
    <dgm:pt modelId="{1090F638-A4D6-4255-B533-2C56FB6EB5DC}" type="pres">
      <dgm:prSet presAssocID="{2F86B984-75EF-4B87-BFCF-23123C73190F}" presName="circle3" presStyleLbl="node1" presStyleIdx="2" presStyleCnt="3"/>
      <dgm:spPr/>
    </dgm:pt>
    <dgm:pt modelId="{44FA864F-22C7-4AF8-8386-FBDAA874E892}" type="pres">
      <dgm:prSet presAssocID="{2F86B984-75EF-4B87-BFCF-23123C73190F}" presName="rect3" presStyleLbl="alignAcc1" presStyleIdx="2" presStyleCnt="3"/>
      <dgm:spPr/>
      <dgm:t>
        <a:bodyPr/>
        <a:lstStyle/>
        <a:p>
          <a:endParaRPr lang="en-IN"/>
        </a:p>
      </dgm:t>
    </dgm:pt>
    <dgm:pt modelId="{CD85DAE6-0453-4FE9-9310-624344DBC922}" type="pres">
      <dgm:prSet presAssocID="{BFCAB0A8-5FEE-4351-8E2B-A6253F61A63C}" presName="rect1ParTx" presStyleLbl="alignAcc1" presStyleIdx="2" presStyleCnt="3">
        <dgm:presLayoutVars>
          <dgm:chMax val="1"/>
          <dgm:bulletEnabled val="1"/>
        </dgm:presLayoutVars>
      </dgm:prSet>
      <dgm:spPr/>
      <dgm:t>
        <a:bodyPr/>
        <a:lstStyle/>
        <a:p>
          <a:endParaRPr lang="en-IN"/>
        </a:p>
      </dgm:t>
    </dgm:pt>
    <dgm:pt modelId="{015EF82C-F558-47DB-9885-04B1C13B2B49}" type="pres">
      <dgm:prSet presAssocID="{BFCAB0A8-5FEE-4351-8E2B-A6253F61A63C}" presName="rect1ChTx" presStyleLbl="alignAcc1" presStyleIdx="2" presStyleCnt="3">
        <dgm:presLayoutVars>
          <dgm:bulletEnabled val="1"/>
        </dgm:presLayoutVars>
      </dgm:prSet>
      <dgm:spPr/>
      <dgm:t>
        <a:bodyPr/>
        <a:lstStyle/>
        <a:p>
          <a:endParaRPr lang="en-IN"/>
        </a:p>
      </dgm:t>
    </dgm:pt>
    <dgm:pt modelId="{7F6159F1-51C4-4A9B-B59D-F8F59C1F2ECE}" type="pres">
      <dgm:prSet presAssocID="{2ECA773A-EC85-4D40-B9B0-9DD675DEB3D2}" presName="rect2ParTx" presStyleLbl="alignAcc1" presStyleIdx="2" presStyleCnt="3">
        <dgm:presLayoutVars>
          <dgm:chMax val="1"/>
          <dgm:bulletEnabled val="1"/>
        </dgm:presLayoutVars>
      </dgm:prSet>
      <dgm:spPr/>
      <dgm:t>
        <a:bodyPr/>
        <a:lstStyle/>
        <a:p>
          <a:endParaRPr lang="en-IN"/>
        </a:p>
      </dgm:t>
    </dgm:pt>
    <dgm:pt modelId="{A286BA76-F1E7-4F2A-BAD2-E6472978A5B7}" type="pres">
      <dgm:prSet presAssocID="{2ECA773A-EC85-4D40-B9B0-9DD675DEB3D2}" presName="rect2ChTx" presStyleLbl="alignAcc1" presStyleIdx="2" presStyleCnt="3">
        <dgm:presLayoutVars>
          <dgm:bulletEnabled val="1"/>
        </dgm:presLayoutVars>
      </dgm:prSet>
      <dgm:spPr/>
      <dgm:t>
        <a:bodyPr/>
        <a:lstStyle/>
        <a:p>
          <a:endParaRPr lang="en-IN"/>
        </a:p>
      </dgm:t>
    </dgm:pt>
    <dgm:pt modelId="{E4229EF4-1129-4D20-9978-D3E8A541156F}" type="pres">
      <dgm:prSet presAssocID="{2F86B984-75EF-4B87-BFCF-23123C73190F}" presName="rect3ParTx" presStyleLbl="alignAcc1" presStyleIdx="2" presStyleCnt="3">
        <dgm:presLayoutVars>
          <dgm:chMax val="1"/>
          <dgm:bulletEnabled val="1"/>
        </dgm:presLayoutVars>
      </dgm:prSet>
      <dgm:spPr/>
      <dgm:t>
        <a:bodyPr/>
        <a:lstStyle/>
        <a:p>
          <a:endParaRPr lang="en-IN"/>
        </a:p>
      </dgm:t>
    </dgm:pt>
    <dgm:pt modelId="{7ED08C45-1BE2-46E5-8074-E79994EB83C3}" type="pres">
      <dgm:prSet presAssocID="{2F86B984-75EF-4B87-BFCF-23123C73190F}" presName="rect3ChTx" presStyleLbl="alignAcc1" presStyleIdx="2" presStyleCnt="3">
        <dgm:presLayoutVars>
          <dgm:bulletEnabled val="1"/>
        </dgm:presLayoutVars>
      </dgm:prSet>
      <dgm:spPr/>
      <dgm:t>
        <a:bodyPr/>
        <a:lstStyle/>
        <a:p>
          <a:endParaRPr lang="en-IN"/>
        </a:p>
      </dgm:t>
    </dgm:pt>
  </dgm:ptLst>
  <dgm:cxnLst>
    <dgm:cxn modelId="{B8058638-8FCD-4C20-A1FA-F7D0A2DCA9C7}" srcId="{2F86B984-75EF-4B87-BFCF-23123C73190F}" destId="{98524E9D-1398-4307-BA45-D283A1ED786A}" srcOrd="0" destOrd="0" parTransId="{260B1BC1-3B76-431A-98DB-F7EB76685C07}" sibTransId="{AC07C14B-C206-4469-B262-F2B767D210A2}"/>
    <dgm:cxn modelId="{64A3A89D-622F-4E54-B6E4-17D06EC89271}" srcId="{BFCAB0A8-5FEE-4351-8E2B-A6253F61A63C}" destId="{A01BAAEC-1C8A-477E-B21F-208E9CE3DCB6}" srcOrd="0" destOrd="0" parTransId="{82976791-49FB-4E20-9271-6DA5BE3978BD}" sibTransId="{B4A381B5-BEBC-4BFB-B70E-434B2BD91F34}"/>
    <dgm:cxn modelId="{32706CD6-3EB1-490B-AD6F-FA08DD2B95B3}" srcId="{26C04F38-AF0B-413C-AAE2-B4C2658B892D}" destId="{2ECA773A-EC85-4D40-B9B0-9DD675DEB3D2}" srcOrd="1" destOrd="0" parTransId="{98D042E1-FBDF-49C3-A420-E60A06641E5E}" sibTransId="{481A988C-B012-4B5B-BAF6-539FE99E3520}"/>
    <dgm:cxn modelId="{6741712B-598A-4390-9FED-B763EE56B7EC}" type="presOf" srcId="{EDA07A72-F2D5-4914-8777-0772FD0BEA1B}" destId="{A286BA76-F1E7-4F2A-BAD2-E6472978A5B7}" srcOrd="0" destOrd="0" presId="urn:microsoft.com/office/officeart/2005/8/layout/target3"/>
    <dgm:cxn modelId="{F4E81D5C-A37D-4E56-ADFB-15C54C64EB5B}" srcId="{26C04F38-AF0B-413C-AAE2-B4C2658B892D}" destId="{BFCAB0A8-5FEE-4351-8E2B-A6253F61A63C}" srcOrd="0" destOrd="0" parTransId="{69E2B836-EA54-4A18-8C89-F46B77BE2059}" sibTransId="{B4644931-6358-4F1B-BD6D-1E9D960DE1CA}"/>
    <dgm:cxn modelId="{DB814D1A-4CA0-4DBC-B2C8-070E7D0CBAEB}" type="presOf" srcId="{2F86B984-75EF-4B87-BFCF-23123C73190F}" destId="{44FA864F-22C7-4AF8-8386-FBDAA874E892}" srcOrd="0" destOrd="0" presId="urn:microsoft.com/office/officeart/2005/8/layout/target3"/>
    <dgm:cxn modelId="{36B70F68-804A-4052-AEDF-97250D4A7290}" type="presOf" srcId="{26C04F38-AF0B-413C-AAE2-B4C2658B892D}" destId="{824CBFC8-0B7D-4FBD-AC99-381421D67381}" srcOrd="0" destOrd="0" presId="urn:microsoft.com/office/officeart/2005/8/layout/target3"/>
    <dgm:cxn modelId="{8F6D3738-C4DA-4DA0-8F68-371D5B8DE4A9}" srcId="{26C04F38-AF0B-413C-AAE2-B4C2658B892D}" destId="{2F86B984-75EF-4B87-BFCF-23123C73190F}" srcOrd="2" destOrd="0" parTransId="{49895937-79CF-40FD-A5B4-26DB531BF7CD}" sibTransId="{FE8273FF-877A-4F2C-A9BE-712DDD776E1F}"/>
    <dgm:cxn modelId="{1FBEDF44-EAA4-4EBB-B383-546ECF4DDE7B}" srcId="{BFCAB0A8-5FEE-4351-8E2B-A6253F61A63C}" destId="{0C81BEA2-340A-4487-B46D-4C7500E51FA3}" srcOrd="1" destOrd="0" parTransId="{2E71B422-CE0F-4242-9A1D-526A2AC0F41C}" sibTransId="{C16B4353-16EB-407A-ADF4-E3E4B96BAC90}"/>
    <dgm:cxn modelId="{A545B754-438D-4C99-A970-39DE754043FB}" srcId="{2ECA773A-EC85-4D40-B9B0-9DD675DEB3D2}" destId="{EDA07A72-F2D5-4914-8777-0772FD0BEA1B}" srcOrd="0" destOrd="0" parTransId="{BFCAEF70-BC6A-4639-B5FB-066C645E46C6}" sibTransId="{7ED985F1-58CB-4C96-803D-6535DD5B0A79}"/>
    <dgm:cxn modelId="{B09574AC-3183-4C2F-9840-BC637C2A4BE6}" type="presOf" srcId="{2ECA773A-EC85-4D40-B9B0-9DD675DEB3D2}" destId="{7F6159F1-51C4-4A9B-B59D-F8F59C1F2ECE}" srcOrd="1" destOrd="0" presId="urn:microsoft.com/office/officeart/2005/8/layout/target3"/>
    <dgm:cxn modelId="{19B3D5D0-D7F4-4D46-A0B3-AAF2DF846C2F}" type="presOf" srcId="{2ECA773A-EC85-4D40-B9B0-9DD675DEB3D2}" destId="{FD237640-1A3A-4B1B-AC56-2C0F4F418975}" srcOrd="0" destOrd="0" presId="urn:microsoft.com/office/officeart/2005/8/layout/target3"/>
    <dgm:cxn modelId="{6CAA3224-1F15-4A25-B4D4-6A0FCD3D1118}" type="presOf" srcId="{BFCAB0A8-5FEE-4351-8E2B-A6253F61A63C}" destId="{CD85DAE6-0453-4FE9-9310-624344DBC922}" srcOrd="1" destOrd="0" presId="urn:microsoft.com/office/officeart/2005/8/layout/target3"/>
    <dgm:cxn modelId="{C5D560D5-8C9A-4E1E-97A1-C530DABCF0A0}" type="presOf" srcId="{BFCAB0A8-5FEE-4351-8E2B-A6253F61A63C}" destId="{341B014F-250C-4DF2-BD4F-FA8731707AFC}" srcOrd="0" destOrd="0" presId="urn:microsoft.com/office/officeart/2005/8/layout/target3"/>
    <dgm:cxn modelId="{AEEF87F7-C6B6-476D-94A6-B61D0C885F29}" type="presOf" srcId="{A01BAAEC-1C8A-477E-B21F-208E9CE3DCB6}" destId="{015EF82C-F558-47DB-9885-04B1C13B2B49}" srcOrd="0" destOrd="0" presId="urn:microsoft.com/office/officeart/2005/8/layout/target3"/>
    <dgm:cxn modelId="{C7D500E9-1DBF-41AD-9662-0EB78276B96D}" type="presOf" srcId="{915DDDAC-F4FE-4CF0-875E-879566C44883}" destId="{A286BA76-F1E7-4F2A-BAD2-E6472978A5B7}" srcOrd="0" destOrd="1" presId="urn:microsoft.com/office/officeart/2005/8/layout/target3"/>
    <dgm:cxn modelId="{66BA1F91-9C44-4FA6-A7EA-F2CBD15861E4}" srcId="{2ECA773A-EC85-4D40-B9B0-9DD675DEB3D2}" destId="{915DDDAC-F4FE-4CF0-875E-879566C44883}" srcOrd="1" destOrd="0" parTransId="{F2ACE635-AD58-4F85-B2EC-D60D8CFF6849}" sibTransId="{FCE48139-6C43-4A38-A961-3BCD16C03071}"/>
    <dgm:cxn modelId="{3EA755C7-ACFC-4366-8933-E41EC77AF630}" type="presOf" srcId="{2F86B984-75EF-4B87-BFCF-23123C73190F}" destId="{E4229EF4-1129-4D20-9978-D3E8A541156F}" srcOrd="1" destOrd="0" presId="urn:microsoft.com/office/officeart/2005/8/layout/target3"/>
    <dgm:cxn modelId="{25B4D3B7-E375-42B2-8A8B-20258CCAD0FD}" type="presOf" srcId="{0C81BEA2-340A-4487-B46D-4C7500E51FA3}" destId="{015EF82C-F558-47DB-9885-04B1C13B2B49}" srcOrd="0" destOrd="1" presId="urn:microsoft.com/office/officeart/2005/8/layout/target3"/>
    <dgm:cxn modelId="{E8290257-0A67-4F46-B328-FB256555B7A9}" type="presOf" srcId="{98524E9D-1398-4307-BA45-D283A1ED786A}" destId="{7ED08C45-1BE2-46E5-8074-E79994EB83C3}" srcOrd="0" destOrd="0" presId="urn:microsoft.com/office/officeart/2005/8/layout/target3"/>
    <dgm:cxn modelId="{97DB0CC4-370F-4D86-A635-0367987BCCF1}" type="presParOf" srcId="{824CBFC8-0B7D-4FBD-AC99-381421D67381}" destId="{1701915F-8F62-40B6-A236-5176F4C18437}" srcOrd="0" destOrd="0" presId="urn:microsoft.com/office/officeart/2005/8/layout/target3"/>
    <dgm:cxn modelId="{AEF9DFE7-4016-49BA-8B6C-DEDBBFB186FC}" type="presParOf" srcId="{824CBFC8-0B7D-4FBD-AC99-381421D67381}" destId="{54FBA036-2132-4F8B-8DF4-F9AECE9B2CA1}" srcOrd="1" destOrd="0" presId="urn:microsoft.com/office/officeart/2005/8/layout/target3"/>
    <dgm:cxn modelId="{B0F6610D-2FAE-4168-BC55-C3B1A9C8495C}" type="presParOf" srcId="{824CBFC8-0B7D-4FBD-AC99-381421D67381}" destId="{341B014F-250C-4DF2-BD4F-FA8731707AFC}" srcOrd="2" destOrd="0" presId="urn:microsoft.com/office/officeart/2005/8/layout/target3"/>
    <dgm:cxn modelId="{9ED2582C-1F50-471A-943E-D18A8B3285CD}" type="presParOf" srcId="{824CBFC8-0B7D-4FBD-AC99-381421D67381}" destId="{04892051-C8B3-49E7-912D-AA7CBCC2E626}" srcOrd="3" destOrd="0" presId="urn:microsoft.com/office/officeart/2005/8/layout/target3"/>
    <dgm:cxn modelId="{0D57CD2A-4007-4C51-BF71-507DD750D94A}" type="presParOf" srcId="{824CBFC8-0B7D-4FBD-AC99-381421D67381}" destId="{FBB37ACB-D991-4FB9-A625-4B80F03A060F}" srcOrd="4" destOrd="0" presId="urn:microsoft.com/office/officeart/2005/8/layout/target3"/>
    <dgm:cxn modelId="{FE2942B7-3568-49F5-BCFD-F9A2F7503472}" type="presParOf" srcId="{824CBFC8-0B7D-4FBD-AC99-381421D67381}" destId="{FD237640-1A3A-4B1B-AC56-2C0F4F418975}" srcOrd="5" destOrd="0" presId="urn:microsoft.com/office/officeart/2005/8/layout/target3"/>
    <dgm:cxn modelId="{FBFFDC9C-EC14-4E53-BF3F-6E8C0E3EA500}" type="presParOf" srcId="{824CBFC8-0B7D-4FBD-AC99-381421D67381}" destId="{D21E3BA3-16EB-4F4C-B68F-46B306D65D9B}" srcOrd="6" destOrd="0" presId="urn:microsoft.com/office/officeart/2005/8/layout/target3"/>
    <dgm:cxn modelId="{453B1B34-C8A0-4815-968B-DA20DFC5497D}" type="presParOf" srcId="{824CBFC8-0B7D-4FBD-AC99-381421D67381}" destId="{1090F638-A4D6-4255-B533-2C56FB6EB5DC}" srcOrd="7" destOrd="0" presId="urn:microsoft.com/office/officeart/2005/8/layout/target3"/>
    <dgm:cxn modelId="{406B96D1-6A0F-4FFF-BDD0-AB15A68952C7}" type="presParOf" srcId="{824CBFC8-0B7D-4FBD-AC99-381421D67381}" destId="{44FA864F-22C7-4AF8-8386-FBDAA874E892}" srcOrd="8" destOrd="0" presId="urn:microsoft.com/office/officeart/2005/8/layout/target3"/>
    <dgm:cxn modelId="{43661217-FCD7-4883-B84C-3527599BCC7D}" type="presParOf" srcId="{824CBFC8-0B7D-4FBD-AC99-381421D67381}" destId="{CD85DAE6-0453-4FE9-9310-624344DBC922}" srcOrd="9" destOrd="0" presId="urn:microsoft.com/office/officeart/2005/8/layout/target3"/>
    <dgm:cxn modelId="{52404809-17F1-4F73-A9C9-929186242712}" type="presParOf" srcId="{824CBFC8-0B7D-4FBD-AC99-381421D67381}" destId="{015EF82C-F558-47DB-9885-04B1C13B2B49}" srcOrd="10" destOrd="0" presId="urn:microsoft.com/office/officeart/2005/8/layout/target3"/>
    <dgm:cxn modelId="{1D75331F-5420-4188-BDC6-5DF18956120B}" type="presParOf" srcId="{824CBFC8-0B7D-4FBD-AC99-381421D67381}" destId="{7F6159F1-51C4-4A9B-B59D-F8F59C1F2ECE}" srcOrd="11" destOrd="0" presId="urn:microsoft.com/office/officeart/2005/8/layout/target3"/>
    <dgm:cxn modelId="{3ED22626-C553-440A-B88D-1BAD9B316ADE}" type="presParOf" srcId="{824CBFC8-0B7D-4FBD-AC99-381421D67381}" destId="{A286BA76-F1E7-4F2A-BAD2-E6472978A5B7}" srcOrd="12" destOrd="0" presId="urn:microsoft.com/office/officeart/2005/8/layout/target3"/>
    <dgm:cxn modelId="{06184849-EF22-4D1C-90D9-4D5077359D6E}" type="presParOf" srcId="{824CBFC8-0B7D-4FBD-AC99-381421D67381}" destId="{E4229EF4-1129-4D20-9978-D3E8A541156F}" srcOrd="13" destOrd="0" presId="urn:microsoft.com/office/officeart/2005/8/layout/target3"/>
    <dgm:cxn modelId="{96A151A1-AC17-44D1-B472-800ABEA20310}" type="presParOf" srcId="{824CBFC8-0B7D-4FBD-AC99-381421D67381}" destId="{7ED08C45-1BE2-46E5-8074-E79994EB83C3}" srcOrd="14"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ABA9818-DE9D-4642-978A-657ECBFDABCF}"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67D067AE-5D95-42D0-9E45-BAC09542E01E}">
      <dgm:prSet phldrT="[Text]"/>
      <dgm:spPr/>
      <dgm:t>
        <a:bodyPr/>
        <a:lstStyle/>
        <a:p>
          <a:r>
            <a:rPr lang="en-IN" dirty="0"/>
            <a:t>Raspberry pi: it will be used as processing machine for the input data from webcam with OpenCV and </a:t>
          </a:r>
          <a:r>
            <a:rPr lang="en-IN" dirty="0" err="1"/>
            <a:t>Haar</a:t>
          </a:r>
          <a:r>
            <a:rPr lang="en-IN" dirty="0"/>
            <a:t>-cascade </a:t>
          </a:r>
        </a:p>
      </dgm:t>
    </dgm:pt>
    <dgm:pt modelId="{F07EA975-3F5C-4FFF-9107-C5DB128DA884}" type="parTrans" cxnId="{18A216F9-CF3A-4135-99FD-075B030B2865}">
      <dgm:prSet/>
      <dgm:spPr/>
      <dgm:t>
        <a:bodyPr/>
        <a:lstStyle/>
        <a:p>
          <a:endParaRPr lang="en-IN"/>
        </a:p>
      </dgm:t>
    </dgm:pt>
    <dgm:pt modelId="{59D371C5-82A4-4AEF-A5BE-4199E71039C6}" type="sibTrans" cxnId="{18A216F9-CF3A-4135-99FD-075B030B2865}">
      <dgm:prSet/>
      <dgm:spPr/>
      <dgm:t>
        <a:bodyPr/>
        <a:lstStyle/>
        <a:p>
          <a:endParaRPr lang="en-IN"/>
        </a:p>
      </dgm:t>
    </dgm:pt>
    <dgm:pt modelId="{1DDCB30F-6E68-42F3-9590-A31451EA269B}">
      <dgm:prSet phldrT="[Text]"/>
      <dgm:spPr/>
      <dgm:t>
        <a:bodyPr/>
        <a:lstStyle/>
        <a:p>
          <a:r>
            <a:rPr lang="en-IN" dirty="0"/>
            <a:t>Webcam: Used to capture image</a:t>
          </a:r>
        </a:p>
      </dgm:t>
    </dgm:pt>
    <dgm:pt modelId="{3BC287AB-0EE6-4F8A-BFE1-C671ACE597BD}" type="parTrans" cxnId="{C81F4415-4E1C-4897-B8B5-288BB4572E68}">
      <dgm:prSet/>
      <dgm:spPr/>
      <dgm:t>
        <a:bodyPr/>
        <a:lstStyle/>
        <a:p>
          <a:endParaRPr lang="en-IN"/>
        </a:p>
      </dgm:t>
    </dgm:pt>
    <dgm:pt modelId="{72C801C7-FD98-4AE1-A8E0-1B276F552B08}" type="sibTrans" cxnId="{C81F4415-4E1C-4897-B8B5-288BB4572E68}">
      <dgm:prSet/>
      <dgm:spPr/>
      <dgm:t>
        <a:bodyPr/>
        <a:lstStyle/>
        <a:p>
          <a:endParaRPr lang="en-IN"/>
        </a:p>
      </dgm:t>
    </dgm:pt>
    <dgm:pt modelId="{C8998171-C37C-43CF-A603-C8E9703C5A52}">
      <dgm:prSet phldrT="[Text]"/>
      <dgm:spPr/>
      <dgm:t>
        <a:bodyPr/>
        <a:lstStyle/>
        <a:p>
          <a:r>
            <a:rPr lang="en-IN" dirty="0"/>
            <a:t>Testing machine: A testing environment will be used to test the code before deploying it to the host</a:t>
          </a:r>
        </a:p>
      </dgm:t>
    </dgm:pt>
    <dgm:pt modelId="{4674537B-D1CF-4975-816A-FA0E3D9C0DBF}" type="parTrans" cxnId="{862E7765-4A9F-4254-976D-1DB6E934AFE5}">
      <dgm:prSet/>
      <dgm:spPr/>
      <dgm:t>
        <a:bodyPr/>
        <a:lstStyle/>
        <a:p>
          <a:endParaRPr lang="en-IN"/>
        </a:p>
      </dgm:t>
    </dgm:pt>
    <dgm:pt modelId="{0312F93C-4C7A-4886-AB69-0E384E51479B}" type="sibTrans" cxnId="{862E7765-4A9F-4254-976D-1DB6E934AFE5}">
      <dgm:prSet/>
      <dgm:spPr/>
      <dgm:t>
        <a:bodyPr/>
        <a:lstStyle/>
        <a:p>
          <a:endParaRPr lang="en-IN"/>
        </a:p>
      </dgm:t>
    </dgm:pt>
    <dgm:pt modelId="{E52F9363-A73A-45A4-ABF5-0188BDED2F5B}" type="pres">
      <dgm:prSet presAssocID="{3ABA9818-DE9D-4642-978A-657ECBFDABCF}" presName="Name0" presStyleCnt="0">
        <dgm:presLayoutVars>
          <dgm:chMax val="7"/>
          <dgm:chPref val="7"/>
          <dgm:dir/>
        </dgm:presLayoutVars>
      </dgm:prSet>
      <dgm:spPr/>
      <dgm:t>
        <a:bodyPr/>
        <a:lstStyle/>
        <a:p>
          <a:endParaRPr lang="en-IN"/>
        </a:p>
      </dgm:t>
    </dgm:pt>
    <dgm:pt modelId="{1FAA00C1-E749-4A6A-A2BF-E3482C8AE974}" type="pres">
      <dgm:prSet presAssocID="{3ABA9818-DE9D-4642-978A-657ECBFDABCF}" presName="Name1" presStyleCnt="0"/>
      <dgm:spPr/>
    </dgm:pt>
    <dgm:pt modelId="{28CDBBA8-5507-4E39-8FAD-89AE5A00E7B7}" type="pres">
      <dgm:prSet presAssocID="{3ABA9818-DE9D-4642-978A-657ECBFDABCF}" presName="cycle" presStyleCnt="0"/>
      <dgm:spPr/>
    </dgm:pt>
    <dgm:pt modelId="{F70EC47D-E00C-41F2-8A70-C4DCA8AE1CFA}" type="pres">
      <dgm:prSet presAssocID="{3ABA9818-DE9D-4642-978A-657ECBFDABCF}" presName="srcNode" presStyleLbl="node1" presStyleIdx="0" presStyleCnt="3"/>
      <dgm:spPr/>
    </dgm:pt>
    <dgm:pt modelId="{61F41D6E-58C9-4F39-86C2-223E5FA2FDE2}" type="pres">
      <dgm:prSet presAssocID="{3ABA9818-DE9D-4642-978A-657ECBFDABCF}" presName="conn" presStyleLbl="parChTrans1D2" presStyleIdx="0" presStyleCnt="1"/>
      <dgm:spPr/>
      <dgm:t>
        <a:bodyPr/>
        <a:lstStyle/>
        <a:p>
          <a:endParaRPr lang="en-IN"/>
        </a:p>
      </dgm:t>
    </dgm:pt>
    <dgm:pt modelId="{29FF95D5-3393-4D2B-BB28-52D022CDA882}" type="pres">
      <dgm:prSet presAssocID="{3ABA9818-DE9D-4642-978A-657ECBFDABCF}" presName="extraNode" presStyleLbl="node1" presStyleIdx="0" presStyleCnt="3"/>
      <dgm:spPr/>
    </dgm:pt>
    <dgm:pt modelId="{DCB63B0D-B4C3-4672-ABD2-AE26C2005172}" type="pres">
      <dgm:prSet presAssocID="{3ABA9818-DE9D-4642-978A-657ECBFDABCF}" presName="dstNode" presStyleLbl="node1" presStyleIdx="0" presStyleCnt="3"/>
      <dgm:spPr/>
    </dgm:pt>
    <dgm:pt modelId="{B2E54448-BC10-4F77-8BB9-0EB1354C8FED}" type="pres">
      <dgm:prSet presAssocID="{67D067AE-5D95-42D0-9E45-BAC09542E01E}" presName="text_1" presStyleLbl="node1" presStyleIdx="0" presStyleCnt="3">
        <dgm:presLayoutVars>
          <dgm:bulletEnabled val="1"/>
        </dgm:presLayoutVars>
      </dgm:prSet>
      <dgm:spPr/>
      <dgm:t>
        <a:bodyPr/>
        <a:lstStyle/>
        <a:p>
          <a:endParaRPr lang="en-IN"/>
        </a:p>
      </dgm:t>
    </dgm:pt>
    <dgm:pt modelId="{283E6EF8-298C-4FD2-B2BD-5ABC09E58BBF}" type="pres">
      <dgm:prSet presAssocID="{67D067AE-5D95-42D0-9E45-BAC09542E01E}" presName="accent_1" presStyleCnt="0"/>
      <dgm:spPr/>
    </dgm:pt>
    <dgm:pt modelId="{AAE28DDA-A8CA-4C71-8FA5-B8D09CDB541C}" type="pres">
      <dgm:prSet presAssocID="{67D067AE-5D95-42D0-9E45-BAC09542E01E}" presName="accentRepeatNode" presStyleLbl="solidFgAcc1" presStyleIdx="0" presStyleCnt="3" custScaleX="109555" custScaleY="97351"/>
      <dgm:spPr>
        <a:blipFill rotWithShape="0">
          <a:blip xmlns:r="http://schemas.openxmlformats.org/officeDocument/2006/relationships" r:embed="rId1"/>
          <a:srcRect/>
          <a:stretch>
            <a:fillRect l="-9000" r="-9000"/>
          </a:stretch>
        </a:blipFill>
      </dgm:spPr>
    </dgm:pt>
    <dgm:pt modelId="{ACFA2FEB-6504-40D8-A855-400B8C49E317}" type="pres">
      <dgm:prSet presAssocID="{1DDCB30F-6E68-42F3-9590-A31451EA269B}" presName="text_2" presStyleLbl="node1" presStyleIdx="1" presStyleCnt="3" custLinFactNeighborX="878" custLinFactNeighborY="690">
        <dgm:presLayoutVars>
          <dgm:bulletEnabled val="1"/>
        </dgm:presLayoutVars>
      </dgm:prSet>
      <dgm:spPr/>
      <dgm:t>
        <a:bodyPr/>
        <a:lstStyle/>
        <a:p>
          <a:endParaRPr lang="en-IN"/>
        </a:p>
      </dgm:t>
    </dgm:pt>
    <dgm:pt modelId="{4672E7F0-BEDE-49C2-AC6D-B9787ADB2F3E}" type="pres">
      <dgm:prSet presAssocID="{1DDCB30F-6E68-42F3-9590-A31451EA269B}" presName="accent_2" presStyleCnt="0"/>
      <dgm:spPr/>
    </dgm:pt>
    <dgm:pt modelId="{8E16E590-AD82-423F-84E5-20BA3AC28027}" type="pres">
      <dgm:prSet presAssocID="{1DDCB30F-6E68-42F3-9590-A31451EA269B}" presName="accentRepeatNode" presStyleLbl="solidFgAcc1" presStyleIdx="1" presStyleCnt="3"/>
      <dgm:spPr>
        <a:blipFill rotWithShape="0">
          <a:blip xmlns:r="http://schemas.openxmlformats.org/officeDocument/2006/relationships" r:embed="rId2"/>
          <a:srcRect/>
          <a:stretch>
            <a:fillRect t="-10000" b="-10000"/>
          </a:stretch>
        </a:blipFill>
      </dgm:spPr>
    </dgm:pt>
    <dgm:pt modelId="{8B43F010-88A1-4DAC-8598-3866B7A54367}" type="pres">
      <dgm:prSet presAssocID="{C8998171-C37C-43CF-A603-C8E9703C5A52}" presName="text_3" presStyleLbl="node1" presStyleIdx="2" presStyleCnt="3">
        <dgm:presLayoutVars>
          <dgm:bulletEnabled val="1"/>
        </dgm:presLayoutVars>
      </dgm:prSet>
      <dgm:spPr/>
      <dgm:t>
        <a:bodyPr/>
        <a:lstStyle/>
        <a:p>
          <a:endParaRPr lang="en-IN"/>
        </a:p>
      </dgm:t>
    </dgm:pt>
    <dgm:pt modelId="{BF127DEA-7807-4228-8FDA-6D7755935B78}" type="pres">
      <dgm:prSet presAssocID="{C8998171-C37C-43CF-A603-C8E9703C5A52}" presName="accent_3" presStyleCnt="0"/>
      <dgm:spPr/>
    </dgm:pt>
    <dgm:pt modelId="{F8EE0329-3A06-4D77-8E9B-CCA2D92C79FC}" type="pres">
      <dgm:prSet presAssocID="{C8998171-C37C-43CF-A603-C8E9703C5A52}" presName="accentRepeatNode" presStyleLbl="solidFgAcc1" presStyleIdx="2" presStyleCnt="3"/>
      <dgm:spPr>
        <a:blipFill rotWithShape="0">
          <a:blip xmlns:r="http://schemas.openxmlformats.org/officeDocument/2006/relationships" r:embed="rId3"/>
          <a:srcRect/>
          <a:stretch>
            <a:fillRect l="-13000" r="-13000"/>
          </a:stretch>
        </a:blipFill>
      </dgm:spPr>
    </dgm:pt>
  </dgm:ptLst>
  <dgm:cxnLst>
    <dgm:cxn modelId="{C81F4415-4E1C-4897-B8B5-288BB4572E68}" srcId="{3ABA9818-DE9D-4642-978A-657ECBFDABCF}" destId="{1DDCB30F-6E68-42F3-9590-A31451EA269B}" srcOrd="1" destOrd="0" parTransId="{3BC287AB-0EE6-4F8A-BFE1-C671ACE597BD}" sibTransId="{72C801C7-FD98-4AE1-A8E0-1B276F552B08}"/>
    <dgm:cxn modelId="{6BD317BD-B864-4234-AF96-66D01EF4A926}" type="presOf" srcId="{67D067AE-5D95-42D0-9E45-BAC09542E01E}" destId="{B2E54448-BC10-4F77-8BB9-0EB1354C8FED}" srcOrd="0" destOrd="0" presId="urn:microsoft.com/office/officeart/2008/layout/VerticalCurvedList"/>
    <dgm:cxn modelId="{862E7765-4A9F-4254-976D-1DB6E934AFE5}" srcId="{3ABA9818-DE9D-4642-978A-657ECBFDABCF}" destId="{C8998171-C37C-43CF-A603-C8E9703C5A52}" srcOrd="2" destOrd="0" parTransId="{4674537B-D1CF-4975-816A-FA0E3D9C0DBF}" sibTransId="{0312F93C-4C7A-4886-AB69-0E384E51479B}"/>
    <dgm:cxn modelId="{DC9A3535-A7E9-437F-ACAB-9AAB6F3156B4}" type="presOf" srcId="{59D371C5-82A4-4AEF-A5BE-4199E71039C6}" destId="{61F41D6E-58C9-4F39-86C2-223E5FA2FDE2}" srcOrd="0" destOrd="0" presId="urn:microsoft.com/office/officeart/2008/layout/VerticalCurvedList"/>
    <dgm:cxn modelId="{18A216F9-CF3A-4135-99FD-075B030B2865}" srcId="{3ABA9818-DE9D-4642-978A-657ECBFDABCF}" destId="{67D067AE-5D95-42D0-9E45-BAC09542E01E}" srcOrd="0" destOrd="0" parTransId="{F07EA975-3F5C-4FFF-9107-C5DB128DA884}" sibTransId="{59D371C5-82A4-4AEF-A5BE-4199E71039C6}"/>
    <dgm:cxn modelId="{384898E4-DE04-4588-9580-C58DCA83699B}" type="presOf" srcId="{1DDCB30F-6E68-42F3-9590-A31451EA269B}" destId="{ACFA2FEB-6504-40D8-A855-400B8C49E317}" srcOrd="0" destOrd="0" presId="urn:microsoft.com/office/officeart/2008/layout/VerticalCurvedList"/>
    <dgm:cxn modelId="{88F03BC1-D63A-4537-8332-37EFCCB305FE}" type="presOf" srcId="{C8998171-C37C-43CF-A603-C8E9703C5A52}" destId="{8B43F010-88A1-4DAC-8598-3866B7A54367}" srcOrd="0" destOrd="0" presId="urn:microsoft.com/office/officeart/2008/layout/VerticalCurvedList"/>
    <dgm:cxn modelId="{BFC22557-93E7-4645-80EA-7F6BAB18AACA}" type="presOf" srcId="{3ABA9818-DE9D-4642-978A-657ECBFDABCF}" destId="{E52F9363-A73A-45A4-ABF5-0188BDED2F5B}" srcOrd="0" destOrd="0" presId="urn:microsoft.com/office/officeart/2008/layout/VerticalCurvedList"/>
    <dgm:cxn modelId="{078C537A-1F46-4832-B926-730014A55F01}" type="presParOf" srcId="{E52F9363-A73A-45A4-ABF5-0188BDED2F5B}" destId="{1FAA00C1-E749-4A6A-A2BF-E3482C8AE974}" srcOrd="0" destOrd="0" presId="urn:microsoft.com/office/officeart/2008/layout/VerticalCurvedList"/>
    <dgm:cxn modelId="{8095EA97-0B92-42FA-BD9B-65B8E3F0F0C2}" type="presParOf" srcId="{1FAA00C1-E749-4A6A-A2BF-E3482C8AE974}" destId="{28CDBBA8-5507-4E39-8FAD-89AE5A00E7B7}" srcOrd="0" destOrd="0" presId="urn:microsoft.com/office/officeart/2008/layout/VerticalCurvedList"/>
    <dgm:cxn modelId="{740A5E3F-B0AD-4D8C-9D86-16B4BB078C0F}" type="presParOf" srcId="{28CDBBA8-5507-4E39-8FAD-89AE5A00E7B7}" destId="{F70EC47D-E00C-41F2-8A70-C4DCA8AE1CFA}" srcOrd="0" destOrd="0" presId="urn:microsoft.com/office/officeart/2008/layout/VerticalCurvedList"/>
    <dgm:cxn modelId="{F3AB4F82-E466-4599-B0D1-146024BE690F}" type="presParOf" srcId="{28CDBBA8-5507-4E39-8FAD-89AE5A00E7B7}" destId="{61F41D6E-58C9-4F39-86C2-223E5FA2FDE2}" srcOrd="1" destOrd="0" presId="urn:microsoft.com/office/officeart/2008/layout/VerticalCurvedList"/>
    <dgm:cxn modelId="{D849730E-E566-4A72-B477-1B46DA817B74}" type="presParOf" srcId="{28CDBBA8-5507-4E39-8FAD-89AE5A00E7B7}" destId="{29FF95D5-3393-4D2B-BB28-52D022CDA882}" srcOrd="2" destOrd="0" presId="urn:microsoft.com/office/officeart/2008/layout/VerticalCurvedList"/>
    <dgm:cxn modelId="{1A738D65-E413-4F69-87FD-D800A1FB5096}" type="presParOf" srcId="{28CDBBA8-5507-4E39-8FAD-89AE5A00E7B7}" destId="{DCB63B0D-B4C3-4672-ABD2-AE26C2005172}" srcOrd="3" destOrd="0" presId="urn:microsoft.com/office/officeart/2008/layout/VerticalCurvedList"/>
    <dgm:cxn modelId="{BC674204-459B-4FCA-AA7F-C76B51629DC4}" type="presParOf" srcId="{1FAA00C1-E749-4A6A-A2BF-E3482C8AE974}" destId="{B2E54448-BC10-4F77-8BB9-0EB1354C8FED}" srcOrd="1" destOrd="0" presId="urn:microsoft.com/office/officeart/2008/layout/VerticalCurvedList"/>
    <dgm:cxn modelId="{F6455CD3-1378-4E42-824D-309B9FA80F28}" type="presParOf" srcId="{1FAA00C1-E749-4A6A-A2BF-E3482C8AE974}" destId="{283E6EF8-298C-4FD2-B2BD-5ABC09E58BBF}" srcOrd="2" destOrd="0" presId="urn:microsoft.com/office/officeart/2008/layout/VerticalCurvedList"/>
    <dgm:cxn modelId="{26CCE582-4ED3-41D2-87F9-94D1E6F5702F}" type="presParOf" srcId="{283E6EF8-298C-4FD2-B2BD-5ABC09E58BBF}" destId="{AAE28DDA-A8CA-4C71-8FA5-B8D09CDB541C}" srcOrd="0" destOrd="0" presId="urn:microsoft.com/office/officeart/2008/layout/VerticalCurvedList"/>
    <dgm:cxn modelId="{BA55928A-91C0-46C2-86D9-F79E8EDD07F0}" type="presParOf" srcId="{1FAA00C1-E749-4A6A-A2BF-E3482C8AE974}" destId="{ACFA2FEB-6504-40D8-A855-400B8C49E317}" srcOrd="3" destOrd="0" presId="urn:microsoft.com/office/officeart/2008/layout/VerticalCurvedList"/>
    <dgm:cxn modelId="{3926AC0C-67D0-45B1-92AA-CB1277E26909}" type="presParOf" srcId="{1FAA00C1-E749-4A6A-A2BF-E3482C8AE974}" destId="{4672E7F0-BEDE-49C2-AC6D-B9787ADB2F3E}" srcOrd="4" destOrd="0" presId="urn:microsoft.com/office/officeart/2008/layout/VerticalCurvedList"/>
    <dgm:cxn modelId="{5ED4C776-5855-4957-B763-2CD198448E53}" type="presParOf" srcId="{4672E7F0-BEDE-49C2-AC6D-B9787ADB2F3E}" destId="{8E16E590-AD82-423F-84E5-20BA3AC28027}" srcOrd="0" destOrd="0" presId="urn:microsoft.com/office/officeart/2008/layout/VerticalCurvedList"/>
    <dgm:cxn modelId="{3271195E-9D5B-499C-93EC-45B7ABF1ABB2}" type="presParOf" srcId="{1FAA00C1-E749-4A6A-A2BF-E3482C8AE974}" destId="{8B43F010-88A1-4DAC-8598-3866B7A54367}" srcOrd="5" destOrd="0" presId="urn:microsoft.com/office/officeart/2008/layout/VerticalCurvedList"/>
    <dgm:cxn modelId="{67085C39-B44C-41F5-A443-35D25F88375F}" type="presParOf" srcId="{1FAA00C1-E749-4A6A-A2BF-E3482C8AE974}" destId="{BF127DEA-7807-4228-8FDA-6D7755935B78}" srcOrd="6" destOrd="0" presId="urn:microsoft.com/office/officeart/2008/layout/VerticalCurvedList"/>
    <dgm:cxn modelId="{62590AC4-16EF-42B7-AC00-E9F900A7B676}" type="presParOf" srcId="{BF127DEA-7807-4228-8FDA-6D7755935B78}" destId="{F8EE0329-3A06-4D77-8E9B-CCA2D92C79FC}"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ABA9818-DE9D-4642-978A-657ECBFDABCF}"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67D067AE-5D95-42D0-9E45-BAC09542E01E}">
      <dgm:prSet phldrT="[Text]"/>
      <dgm:spPr/>
      <dgm:t>
        <a:bodyPr/>
        <a:lstStyle/>
        <a:p>
          <a:r>
            <a:rPr lang="en-IN" b="1" dirty="0">
              <a:latin typeface="Times New Roman" panose="02020603050405020304" pitchFamily="18" charset="0"/>
              <a:cs typeface="Times New Roman" panose="02020603050405020304" pitchFamily="18" charset="0"/>
            </a:rPr>
            <a:t>Stepper Motor: </a:t>
          </a:r>
          <a:r>
            <a:rPr lang="en-US" dirty="0">
              <a:latin typeface="Times New Roman" panose="02020603050405020304" pitchFamily="18" charset="0"/>
              <a:cs typeface="Times New Roman" panose="02020603050405020304" pitchFamily="18" charset="0"/>
            </a:rPr>
            <a:t>The stepper  motor  is  used for  precise </a:t>
          </a:r>
        </a:p>
        <a:p>
          <a:r>
            <a:rPr lang="en-US" dirty="0">
              <a:latin typeface="Times New Roman" panose="02020603050405020304" pitchFamily="18" charset="0"/>
              <a:cs typeface="Times New Roman" panose="02020603050405020304" pitchFamily="18" charset="0"/>
            </a:rPr>
            <a:t>positioning  with a motor. Speed of motor is</a:t>
          </a:r>
        </a:p>
        <a:p>
          <a:r>
            <a:rPr lang="en-US" dirty="0">
              <a:latin typeface="Times New Roman" panose="02020603050405020304" pitchFamily="18" charset="0"/>
              <a:cs typeface="Times New Roman" panose="02020603050405020304" pitchFamily="18" charset="0"/>
            </a:rPr>
            <a:t>controlled by the frequency of the pulses.</a:t>
          </a:r>
          <a:endParaRPr lang="en-IN" dirty="0"/>
        </a:p>
      </dgm:t>
    </dgm:pt>
    <dgm:pt modelId="{F07EA975-3F5C-4FFF-9107-C5DB128DA884}" type="parTrans" cxnId="{18A216F9-CF3A-4135-99FD-075B030B2865}">
      <dgm:prSet/>
      <dgm:spPr/>
      <dgm:t>
        <a:bodyPr/>
        <a:lstStyle/>
        <a:p>
          <a:endParaRPr lang="en-IN"/>
        </a:p>
      </dgm:t>
    </dgm:pt>
    <dgm:pt modelId="{59D371C5-82A4-4AEF-A5BE-4199E71039C6}" type="sibTrans" cxnId="{18A216F9-CF3A-4135-99FD-075B030B2865}">
      <dgm:prSet/>
      <dgm:spPr/>
      <dgm:t>
        <a:bodyPr/>
        <a:lstStyle/>
        <a:p>
          <a:endParaRPr lang="en-IN"/>
        </a:p>
      </dgm:t>
    </dgm:pt>
    <dgm:pt modelId="{1DDCB30F-6E68-42F3-9590-A31451EA269B}">
      <dgm:prSet phldrT="[Text]"/>
      <dgm:spPr/>
      <dgm:t>
        <a:bodyPr/>
        <a:lstStyle/>
        <a:p>
          <a:r>
            <a:rPr lang="en-IN" b="1" dirty="0">
              <a:latin typeface="Times New Roman" panose="02020603050405020304" pitchFamily="18" charset="0"/>
              <a:cs typeface="Times New Roman" panose="02020603050405020304" pitchFamily="18" charset="0"/>
            </a:rPr>
            <a:t>Solenoid Lock</a:t>
          </a:r>
          <a:r>
            <a:rPr lang="en-IN" dirty="0"/>
            <a:t>: </a:t>
          </a:r>
          <a:r>
            <a:rPr lang="en-IN" dirty="0">
              <a:latin typeface="Times New Roman" panose="02020603050405020304" pitchFamily="18" charset="0"/>
              <a:cs typeface="Times New Roman" panose="02020603050405020304" pitchFamily="18" charset="0"/>
            </a:rPr>
            <a:t>Solenoid  lock denotes  a  latch  for  electrical locking and unlocking.</a:t>
          </a:r>
          <a:endParaRPr lang="en-IN" dirty="0"/>
        </a:p>
      </dgm:t>
    </dgm:pt>
    <dgm:pt modelId="{3BC287AB-0EE6-4F8A-BFE1-C671ACE597BD}" type="parTrans" cxnId="{C81F4415-4E1C-4897-B8B5-288BB4572E68}">
      <dgm:prSet/>
      <dgm:spPr/>
      <dgm:t>
        <a:bodyPr/>
        <a:lstStyle/>
        <a:p>
          <a:endParaRPr lang="en-IN"/>
        </a:p>
      </dgm:t>
    </dgm:pt>
    <dgm:pt modelId="{72C801C7-FD98-4AE1-A8E0-1B276F552B08}" type="sibTrans" cxnId="{C81F4415-4E1C-4897-B8B5-288BB4572E68}">
      <dgm:prSet/>
      <dgm:spPr/>
      <dgm:t>
        <a:bodyPr/>
        <a:lstStyle/>
        <a:p>
          <a:endParaRPr lang="en-IN"/>
        </a:p>
      </dgm:t>
    </dgm:pt>
    <dgm:pt modelId="{C8998171-C37C-43CF-A603-C8E9703C5A52}">
      <dgm:prSet phldrT="[Text]"/>
      <dgm:spPr/>
      <dgm:t>
        <a:bodyPr/>
        <a:lstStyle/>
        <a:p>
          <a:r>
            <a:rPr lang="en-IN" dirty="0"/>
            <a:t>Miniature Door: A miniature door will be used to test the prototype for better configuration</a:t>
          </a:r>
        </a:p>
      </dgm:t>
    </dgm:pt>
    <dgm:pt modelId="{4674537B-D1CF-4975-816A-FA0E3D9C0DBF}" type="parTrans" cxnId="{862E7765-4A9F-4254-976D-1DB6E934AFE5}">
      <dgm:prSet/>
      <dgm:spPr/>
      <dgm:t>
        <a:bodyPr/>
        <a:lstStyle/>
        <a:p>
          <a:endParaRPr lang="en-IN"/>
        </a:p>
      </dgm:t>
    </dgm:pt>
    <dgm:pt modelId="{0312F93C-4C7A-4886-AB69-0E384E51479B}" type="sibTrans" cxnId="{862E7765-4A9F-4254-976D-1DB6E934AFE5}">
      <dgm:prSet/>
      <dgm:spPr/>
      <dgm:t>
        <a:bodyPr/>
        <a:lstStyle/>
        <a:p>
          <a:endParaRPr lang="en-IN"/>
        </a:p>
      </dgm:t>
    </dgm:pt>
    <dgm:pt modelId="{E52F9363-A73A-45A4-ABF5-0188BDED2F5B}" type="pres">
      <dgm:prSet presAssocID="{3ABA9818-DE9D-4642-978A-657ECBFDABCF}" presName="Name0" presStyleCnt="0">
        <dgm:presLayoutVars>
          <dgm:chMax val="7"/>
          <dgm:chPref val="7"/>
          <dgm:dir/>
        </dgm:presLayoutVars>
      </dgm:prSet>
      <dgm:spPr/>
      <dgm:t>
        <a:bodyPr/>
        <a:lstStyle/>
        <a:p>
          <a:endParaRPr lang="en-IN"/>
        </a:p>
      </dgm:t>
    </dgm:pt>
    <dgm:pt modelId="{1FAA00C1-E749-4A6A-A2BF-E3482C8AE974}" type="pres">
      <dgm:prSet presAssocID="{3ABA9818-DE9D-4642-978A-657ECBFDABCF}" presName="Name1" presStyleCnt="0"/>
      <dgm:spPr/>
    </dgm:pt>
    <dgm:pt modelId="{28CDBBA8-5507-4E39-8FAD-89AE5A00E7B7}" type="pres">
      <dgm:prSet presAssocID="{3ABA9818-DE9D-4642-978A-657ECBFDABCF}" presName="cycle" presStyleCnt="0"/>
      <dgm:spPr/>
    </dgm:pt>
    <dgm:pt modelId="{F70EC47D-E00C-41F2-8A70-C4DCA8AE1CFA}" type="pres">
      <dgm:prSet presAssocID="{3ABA9818-DE9D-4642-978A-657ECBFDABCF}" presName="srcNode" presStyleLbl="node1" presStyleIdx="0" presStyleCnt="3"/>
      <dgm:spPr/>
    </dgm:pt>
    <dgm:pt modelId="{61F41D6E-58C9-4F39-86C2-223E5FA2FDE2}" type="pres">
      <dgm:prSet presAssocID="{3ABA9818-DE9D-4642-978A-657ECBFDABCF}" presName="conn" presStyleLbl="parChTrans1D2" presStyleIdx="0" presStyleCnt="1"/>
      <dgm:spPr/>
      <dgm:t>
        <a:bodyPr/>
        <a:lstStyle/>
        <a:p>
          <a:endParaRPr lang="en-IN"/>
        </a:p>
      </dgm:t>
    </dgm:pt>
    <dgm:pt modelId="{29FF95D5-3393-4D2B-BB28-52D022CDA882}" type="pres">
      <dgm:prSet presAssocID="{3ABA9818-DE9D-4642-978A-657ECBFDABCF}" presName="extraNode" presStyleLbl="node1" presStyleIdx="0" presStyleCnt="3"/>
      <dgm:spPr/>
    </dgm:pt>
    <dgm:pt modelId="{DCB63B0D-B4C3-4672-ABD2-AE26C2005172}" type="pres">
      <dgm:prSet presAssocID="{3ABA9818-DE9D-4642-978A-657ECBFDABCF}" presName="dstNode" presStyleLbl="node1" presStyleIdx="0" presStyleCnt="3"/>
      <dgm:spPr/>
    </dgm:pt>
    <dgm:pt modelId="{B2E54448-BC10-4F77-8BB9-0EB1354C8FED}" type="pres">
      <dgm:prSet presAssocID="{67D067AE-5D95-42D0-9E45-BAC09542E01E}" presName="text_1" presStyleLbl="node1" presStyleIdx="0" presStyleCnt="3">
        <dgm:presLayoutVars>
          <dgm:bulletEnabled val="1"/>
        </dgm:presLayoutVars>
      </dgm:prSet>
      <dgm:spPr/>
      <dgm:t>
        <a:bodyPr/>
        <a:lstStyle/>
        <a:p>
          <a:endParaRPr lang="en-IN"/>
        </a:p>
      </dgm:t>
    </dgm:pt>
    <dgm:pt modelId="{283E6EF8-298C-4FD2-B2BD-5ABC09E58BBF}" type="pres">
      <dgm:prSet presAssocID="{67D067AE-5D95-42D0-9E45-BAC09542E01E}" presName="accent_1" presStyleCnt="0"/>
      <dgm:spPr/>
    </dgm:pt>
    <dgm:pt modelId="{AAE28DDA-A8CA-4C71-8FA5-B8D09CDB541C}" type="pres">
      <dgm:prSet presAssocID="{67D067AE-5D95-42D0-9E45-BAC09542E01E}" presName="accentRepeatNode" presStyleLbl="solidFgAcc1" presStyleIdx="0" presStyleCnt="3" custScaleX="109555" custScaleY="97351"/>
      <dgm:spPr>
        <a:blipFill rotWithShape="0">
          <a:blip xmlns:r="http://schemas.openxmlformats.org/officeDocument/2006/relationships" r:embed="rId1"/>
          <a:srcRect/>
          <a:stretch>
            <a:fillRect l="-1000" r="-1000"/>
          </a:stretch>
        </a:blipFill>
      </dgm:spPr>
    </dgm:pt>
    <dgm:pt modelId="{ACFA2FEB-6504-40D8-A855-400B8C49E317}" type="pres">
      <dgm:prSet presAssocID="{1DDCB30F-6E68-42F3-9590-A31451EA269B}" presName="text_2" presStyleLbl="node1" presStyleIdx="1" presStyleCnt="3" custLinFactNeighborX="11283" custLinFactNeighborY="5366">
        <dgm:presLayoutVars>
          <dgm:bulletEnabled val="1"/>
        </dgm:presLayoutVars>
      </dgm:prSet>
      <dgm:spPr/>
      <dgm:t>
        <a:bodyPr/>
        <a:lstStyle/>
        <a:p>
          <a:endParaRPr lang="en-IN"/>
        </a:p>
      </dgm:t>
    </dgm:pt>
    <dgm:pt modelId="{4672E7F0-BEDE-49C2-AC6D-B9787ADB2F3E}" type="pres">
      <dgm:prSet presAssocID="{1DDCB30F-6E68-42F3-9590-A31451EA269B}" presName="accent_2" presStyleCnt="0"/>
      <dgm:spPr/>
    </dgm:pt>
    <dgm:pt modelId="{8E16E590-AD82-423F-84E5-20BA3AC28027}" type="pres">
      <dgm:prSet presAssocID="{1DDCB30F-6E68-42F3-9590-A31451EA269B}" presName="accentRepeatNode" presStyleLbl="solidFgAcc1" presStyleIdx="1" presStyleCnt="3"/>
      <dgm:spPr>
        <a:blipFill rotWithShape="0">
          <a:blip xmlns:r="http://schemas.openxmlformats.org/officeDocument/2006/relationships" r:embed="rId2"/>
          <a:srcRect/>
          <a:stretch>
            <a:fillRect l="-6000" r="-6000"/>
          </a:stretch>
        </a:blipFill>
      </dgm:spPr>
    </dgm:pt>
    <dgm:pt modelId="{8B43F010-88A1-4DAC-8598-3866B7A54367}" type="pres">
      <dgm:prSet presAssocID="{C8998171-C37C-43CF-A603-C8E9703C5A52}" presName="text_3" presStyleLbl="node1" presStyleIdx="2" presStyleCnt="3">
        <dgm:presLayoutVars>
          <dgm:bulletEnabled val="1"/>
        </dgm:presLayoutVars>
      </dgm:prSet>
      <dgm:spPr/>
      <dgm:t>
        <a:bodyPr/>
        <a:lstStyle/>
        <a:p>
          <a:endParaRPr lang="en-IN"/>
        </a:p>
      </dgm:t>
    </dgm:pt>
    <dgm:pt modelId="{BF127DEA-7807-4228-8FDA-6D7755935B78}" type="pres">
      <dgm:prSet presAssocID="{C8998171-C37C-43CF-A603-C8E9703C5A52}" presName="accent_3" presStyleCnt="0"/>
      <dgm:spPr/>
    </dgm:pt>
    <dgm:pt modelId="{F8EE0329-3A06-4D77-8E9B-CCA2D92C79FC}" type="pres">
      <dgm:prSet presAssocID="{C8998171-C37C-43CF-A603-C8E9703C5A52}" presName="accentRepeatNode" presStyleLbl="solidFgAcc1" presStyleIdx="2" presStyleCnt="3"/>
      <dgm:spPr>
        <a:blipFill rotWithShape="0">
          <a:blip xmlns:r="http://schemas.openxmlformats.org/officeDocument/2006/relationships" r:embed="rId3"/>
          <a:srcRect/>
          <a:stretch>
            <a:fillRect t="-1000" b="-1000"/>
          </a:stretch>
        </a:blipFill>
      </dgm:spPr>
    </dgm:pt>
  </dgm:ptLst>
  <dgm:cxnLst>
    <dgm:cxn modelId="{C81F4415-4E1C-4897-B8B5-288BB4572E68}" srcId="{3ABA9818-DE9D-4642-978A-657ECBFDABCF}" destId="{1DDCB30F-6E68-42F3-9590-A31451EA269B}" srcOrd="1" destOrd="0" parTransId="{3BC287AB-0EE6-4F8A-BFE1-C671ACE597BD}" sibTransId="{72C801C7-FD98-4AE1-A8E0-1B276F552B08}"/>
    <dgm:cxn modelId="{6BD317BD-B864-4234-AF96-66D01EF4A926}" type="presOf" srcId="{67D067AE-5D95-42D0-9E45-BAC09542E01E}" destId="{B2E54448-BC10-4F77-8BB9-0EB1354C8FED}" srcOrd="0" destOrd="0" presId="urn:microsoft.com/office/officeart/2008/layout/VerticalCurvedList"/>
    <dgm:cxn modelId="{862E7765-4A9F-4254-976D-1DB6E934AFE5}" srcId="{3ABA9818-DE9D-4642-978A-657ECBFDABCF}" destId="{C8998171-C37C-43CF-A603-C8E9703C5A52}" srcOrd="2" destOrd="0" parTransId="{4674537B-D1CF-4975-816A-FA0E3D9C0DBF}" sibTransId="{0312F93C-4C7A-4886-AB69-0E384E51479B}"/>
    <dgm:cxn modelId="{DC9A3535-A7E9-437F-ACAB-9AAB6F3156B4}" type="presOf" srcId="{59D371C5-82A4-4AEF-A5BE-4199E71039C6}" destId="{61F41D6E-58C9-4F39-86C2-223E5FA2FDE2}" srcOrd="0" destOrd="0" presId="urn:microsoft.com/office/officeart/2008/layout/VerticalCurvedList"/>
    <dgm:cxn modelId="{18A216F9-CF3A-4135-99FD-075B030B2865}" srcId="{3ABA9818-DE9D-4642-978A-657ECBFDABCF}" destId="{67D067AE-5D95-42D0-9E45-BAC09542E01E}" srcOrd="0" destOrd="0" parTransId="{F07EA975-3F5C-4FFF-9107-C5DB128DA884}" sibTransId="{59D371C5-82A4-4AEF-A5BE-4199E71039C6}"/>
    <dgm:cxn modelId="{384898E4-DE04-4588-9580-C58DCA83699B}" type="presOf" srcId="{1DDCB30F-6E68-42F3-9590-A31451EA269B}" destId="{ACFA2FEB-6504-40D8-A855-400B8C49E317}" srcOrd="0" destOrd="0" presId="urn:microsoft.com/office/officeart/2008/layout/VerticalCurvedList"/>
    <dgm:cxn modelId="{88F03BC1-D63A-4537-8332-37EFCCB305FE}" type="presOf" srcId="{C8998171-C37C-43CF-A603-C8E9703C5A52}" destId="{8B43F010-88A1-4DAC-8598-3866B7A54367}" srcOrd="0" destOrd="0" presId="urn:microsoft.com/office/officeart/2008/layout/VerticalCurvedList"/>
    <dgm:cxn modelId="{BFC22557-93E7-4645-80EA-7F6BAB18AACA}" type="presOf" srcId="{3ABA9818-DE9D-4642-978A-657ECBFDABCF}" destId="{E52F9363-A73A-45A4-ABF5-0188BDED2F5B}" srcOrd="0" destOrd="0" presId="urn:microsoft.com/office/officeart/2008/layout/VerticalCurvedList"/>
    <dgm:cxn modelId="{078C537A-1F46-4832-B926-730014A55F01}" type="presParOf" srcId="{E52F9363-A73A-45A4-ABF5-0188BDED2F5B}" destId="{1FAA00C1-E749-4A6A-A2BF-E3482C8AE974}" srcOrd="0" destOrd="0" presId="urn:microsoft.com/office/officeart/2008/layout/VerticalCurvedList"/>
    <dgm:cxn modelId="{8095EA97-0B92-42FA-BD9B-65B8E3F0F0C2}" type="presParOf" srcId="{1FAA00C1-E749-4A6A-A2BF-E3482C8AE974}" destId="{28CDBBA8-5507-4E39-8FAD-89AE5A00E7B7}" srcOrd="0" destOrd="0" presId="urn:microsoft.com/office/officeart/2008/layout/VerticalCurvedList"/>
    <dgm:cxn modelId="{740A5E3F-B0AD-4D8C-9D86-16B4BB078C0F}" type="presParOf" srcId="{28CDBBA8-5507-4E39-8FAD-89AE5A00E7B7}" destId="{F70EC47D-E00C-41F2-8A70-C4DCA8AE1CFA}" srcOrd="0" destOrd="0" presId="urn:microsoft.com/office/officeart/2008/layout/VerticalCurvedList"/>
    <dgm:cxn modelId="{F3AB4F82-E466-4599-B0D1-146024BE690F}" type="presParOf" srcId="{28CDBBA8-5507-4E39-8FAD-89AE5A00E7B7}" destId="{61F41D6E-58C9-4F39-86C2-223E5FA2FDE2}" srcOrd="1" destOrd="0" presId="urn:microsoft.com/office/officeart/2008/layout/VerticalCurvedList"/>
    <dgm:cxn modelId="{D849730E-E566-4A72-B477-1B46DA817B74}" type="presParOf" srcId="{28CDBBA8-5507-4E39-8FAD-89AE5A00E7B7}" destId="{29FF95D5-3393-4D2B-BB28-52D022CDA882}" srcOrd="2" destOrd="0" presId="urn:microsoft.com/office/officeart/2008/layout/VerticalCurvedList"/>
    <dgm:cxn modelId="{1A738D65-E413-4F69-87FD-D800A1FB5096}" type="presParOf" srcId="{28CDBBA8-5507-4E39-8FAD-89AE5A00E7B7}" destId="{DCB63B0D-B4C3-4672-ABD2-AE26C2005172}" srcOrd="3" destOrd="0" presId="urn:microsoft.com/office/officeart/2008/layout/VerticalCurvedList"/>
    <dgm:cxn modelId="{BC674204-459B-4FCA-AA7F-C76B51629DC4}" type="presParOf" srcId="{1FAA00C1-E749-4A6A-A2BF-E3482C8AE974}" destId="{B2E54448-BC10-4F77-8BB9-0EB1354C8FED}" srcOrd="1" destOrd="0" presId="urn:microsoft.com/office/officeart/2008/layout/VerticalCurvedList"/>
    <dgm:cxn modelId="{F6455CD3-1378-4E42-824D-309B9FA80F28}" type="presParOf" srcId="{1FAA00C1-E749-4A6A-A2BF-E3482C8AE974}" destId="{283E6EF8-298C-4FD2-B2BD-5ABC09E58BBF}" srcOrd="2" destOrd="0" presId="urn:microsoft.com/office/officeart/2008/layout/VerticalCurvedList"/>
    <dgm:cxn modelId="{26CCE582-4ED3-41D2-87F9-94D1E6F5702F}" type="presParOf" srcId="{283E6EF8-298C-4FD2-B2BD-5ABC09E58BBF}" destId="{AAE28DDA-A8CA-4C71-8FA5-B8D09CDB541C}" srcOrd="0" destOrd="0" presId="urn:microsoft.com/office/officeart/2008/layout/VerticalCurvedList"/>
    <dgm:cxn modelId="{BA55928A-91C0-46C2-86D9-F79E8EDD07F0}" type="presParOf" srcId="{1FAA00C1-E749-4A6A-A2BF-E3482C8AE974}" destId="{ACFA2FEB-6504-40D8-A855-400B8C49E317}" srcOrd="3" destOrd="0" presId="urn:microsoft.com/office/officeart/2008/layout/VerticalCurvedList"/>
    <dgm:cxn modelId="{3926AC0C-67D0-45B1-92AA-CB1277E26909}" type="presParOf" srcId="{1FAA00C1-E749-4A6A-A2BF-E3482C8AE974}" destId="{4672E7F0-BEDE-49C2-AC6D-B9787ADB2F3E}" srcOrd="4" destOrd="0" presId="urn:microsoft.com/office/officeart/2008/layout/VerticalCurvedList"/>
    <dgm:cxn modelId="{5ED4C776-5855-4957-B763-2CD198448E53}" type="presParOf" srcId="{4672E7F0-BEDE-49C2-AC6D-B9787ADB2F3E}" destId="{8E16E590-AD82-423F-84E5-20BA3AC28027}" srcOrd="0" destOrd="0" presId="urn:microsoft.com/office/officeart/2008/layout/VerticalCurvedList"/>
    <dgm:cxn modelId="{3271195E-9D5B-499C-93EC-45B7ABF1ABB2}" type="presParOf" srcId="{1FAA00C1-E749-4A6A-A2BF-E3482C8AE974}" destId="{8B43F010-88A1-4DAC-8598-3866B7A54367}" srcOrd="5" destOrd="0" presId="urn:microsoft.com/office/officeart/2008/layout/VerticalCurvedList"/>
    <dgm:cxn modelId="{67085C39-B44C-41F5-A443-35D25F88375F}" type="presParOf" srcId="{1FAA00C1-E749-4A6A-A2BF-E3482C8AE974}" destId="{BF127DEA-7807-4228-8FDA-6D7755935B78}" srcOrd="6" destOrd="0" presId="urn:microsoft.com/office/officeart/2008/layout/VerticalCurvedList"/>
    <dgm:cxn modelId="{62590AC4-16EF-42B7-AC00-E9F900A7B676}" type="presParOf" srcId="{BF127DEA-7807-4228-8FDA-6D7755935B78}" destId="{F8EE0329-3A06-4D77-8E9B-CCA2D92C79FC}"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188C2AF-841E-47A9-A7AE-BE00BDDF875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F5438DFB-8AB5-4CAA-9E41-A4645C6B25D7}">
      <dgm:prSet phldrT="[Text]" custT="1"/>
      <dgm:spPr/>
      <dgm:t>
        <a:bodyPr/>
        <a:lstStyle/>
        <a:p>
          <a:r>
            <a:rPr lang="en-IN" sz="2400" dirty="0">
              <a:latin typeface="Times New Roman" panose="02020603050405020304" pitchFamily="18" charset="0"/>
              <a:cs typeface="Times New Roman" panose="02020603050405020304" pitchFamily="18" charset="0"/>
            </a:rPr>
            <a:t>The Raspberry Pi needed to be installed with python 3 and OpenCV 2.4 to process the image.</a:t>
          </a:r>
        </a:p>
      </dgm:t>
    </dgm:pt>
    <dgm:pt modelId="{17DAA129-5A0E-45C0-BD66-07140545917C}" type="parTrans" cxnId="{584ABCE4-4890-4AF2-B733-8357DF157253}">
      <dgm:prSet/>
      <dgm:spPr/>
      <dgm:t>
        <a:bodyPr/>
        <a:lstStyle/>
        <a:p>
          <a:endParaRPr lang="en-IN"/>
        </a:p>
      </dgm:t>
    </dgm:pt>
    <dgm:pt modelId="{246231FB-D757-4DD7-A0B8-93311A93B6CF}" type="sibTrans" cxnId="{584ABCE4-4890-4AF2-B733-8357DF157253}">
      <dgm:prSet/>
      <dgm:spPr/>
      <dgm:t>
        <a:bodyPr/>
        <a:lstStyle/>
        <a:p>
          <a:endParaRPr lang="en-IN"/>
        </a:p>
      </dgm:t>
    </dgm:pt>
    <dgm:pt modelId="{6D36BCB1-66F2-4C57-BAF6-60EF3E98379B}">
      <dgm:prSet phldrT="[Text]" custT="1"/>
      <dgm:spPr/>
      <dgm:t>
        <a:bodyPr/>
        <a:lstStyle/>
        <a:p>
          <a:r>
            <a:rPr lang="en-IN" sz="2400" dirty="0">
              <a:latin typeface="Times New Roman" panose="02020603050405020304" pitchFamily="18" charset="0"/>
              <a:cs typeface="Times New Roman" panose="02020603050405020304" pitchFamily="18" charset="0"/>
            </a:rPr>
            <a:t>The OpenCV contains the necessary classes for </a:t>
          </a:r>
          <a:r>
            <a:rPr lang="en-IN" sz="2400" dirty="0" err="1">
              <a:latin typeface="Times New Roman" panose="02020603050405020304" pitchFamily="18" charset="0"/>
              <a:cs typeface="Times New Roman" panose="02020603050405020304" pitchFamily="18" charset="0"/>
            </a:rPr>
            <a:t>Haar</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casCade</a:t>
          </a:r>
          <a:r>
            <a:rPr lang="en-IN" sz="2400" dirty="0">
              <a:latin typeface="Times New Roman" panose="02020603050405020304" pitchFamily="18" charset="0"/>
              <a:cs typeface="Times New Roman" panose="02020603050405020304" pitchFamily="18" charset="0"/>
            </a:rPr>
            <a:t> face recognition and the python IDE can be used for implementing the embedded code</a:t>
          </a:r>
        </a:p>
      </dgm:t>
    </dgm:pt>
    <dgm:pt modelId="{3DB8470D-75B9-476C-B144-4E2FD4CDA90D}" type="parTrans" cxnId="{CEB85A02-B660-4DEE-A9AE-C5342EF9A3E3}">
      <dgm:prSet/>
      <dgm:spPr/>
      <dgm:t>
        <a:bodyPr/>
        <a:lstStyle/>
        <a:p>
          <a:endParaRPr lang="en-IN"/>
        </a:p>
      </dgm:t>
    </dgm:pt>
    <dgm:pt modelId="{B15C338C-DD1B-4C6C-ACCA-9B89A5F4EA61}" type="sibTrans" cxnId="{CEB85A02-B660-4DEE-A9AE-C5342EF9A3E3}">
      <dgm:prSet/>
      <dgm:spPr/>
      <dgm:t>
        <a:bodyPr/>
        <a:lstStyle/>
        <a:p>
          <a:endParaRPr lang="en-IN"/>
        </a:p>
      </dgm:t>
    </dgm:pt>
    <dgm:pt modelId="{70C9A439-EC8E-4900-931B-C74CDE6A4517}">
      <dgm:prSet phldrT="[Text]" custT="1"/>
      <dgm:spPr/>
      <dgm:t>
        <a:bodyPr/>
        <a:lstStyle/>
        <a:p>
          <a:r>
            <a:rPr lang="en-IN" sz="2400" dirty="0">
              <a:latin typeface="Times New Roman" panose="02020603050405020304" pitchFamily="18" charset="0"/>
              <a:cs typeface="Times New Roman" panose="02020603050405020304" pitchFamily="18" charset="0"/>
            </a:rPr>
            <a:t>Certain libraries were needed to be downloaded and installed separately for the system to function properly</a:t>
          </a:r>
        </a:p>
      </dgm:t>
    </dgm:pt>
    <dgm:pt modelId="{71E2389E-B063-4CA7-9BED-73D61DA91D37}" type="parTrans" cxnId="{2502AF3E-FF66-441C-905D-D4B3D2AA452B}">
      <dgm:prSet/>
      <dgm:spPr/>
      <dgm:t>
        <a:bodyPr/>
        <a:lstStyle/>
        <a:p>
          <a:endParaRPr lang="en-IN"/>
        </a:p>
      </dgm:t>
    </dgm:pt>
    <dgm:pt modelId="{0C0BCBAC-9F01-4F26-9B4C-21263B27808E}" type="sibTrans" cxnId="{2502AF3E-FF66-441C-905D-D4B3D2AA452B}">
      <dgm:prSet/>
      <dgm:spPr/>
      <dgm:t>
        <a:bodyPr/>
        <a:lstStyle/>
        <a:p>
          <a:endParaRPr lang="en-IN"/>
        </a:p>
      </dgm:t>
    </dgm:pt>
    <dgm:pt modelId="{173FA595-E91E-4800-827A-A2DB66C4A34B}" type="pres">
      <dgm:prSet presAssocID="{F188C2AF-841E-47A9-A7AE-BE00BDDF8759}" presName="linear" presStyleCnt="0">
        <dgm:presLayoutVars>
          <dgm:animLvl val="lvl"/>
          <dgm:resizeHandles val="exact"/>
        </dgm:presLayoutVars>
      </dgm:prSet>
      <dgm:spPr/>
      <dgm:t>
        <a:bodyPr/>
        <a:lstStyle/>
        <a:p>
          <a:endParaRPr lang="en-IN"/>
        </a:p>
      </dgm:t>
    </dgm:pt>
    <dgm:pt modelId="{D0D342ED-B77F-4C47-8C54-E60F3083C35B}" type="pres">
      <dgm:prSet presAssocID="{F5438DFB-8AB5-4CAA-9E41-A4645C6B25D7}" presName="parentText" presStyleLbl="node1" presStyleIdx="0" presStyleCnt="3" custScaleX="97948" custScaleY="101816" custLinFactY="-19033" custLinFactNeighborX="1026" custLinFactNeighborY="-100000">
        <dgm:presLayoutVars>
          <dgm:chMax val="0"/>
          <dgm:bulletEnabled val="1"/>
        </dgm:presLayoutVars>
      </dgm:prSet>
      <dgm:spPr/>
      <dgm:t>
        <a:bodyPr/>
        <a:lstStyle/>
        <a:p>
          <a:endParaRPr lang="en-IN"/>
        </a:p>
      </dgm:t>
    </dgm:pt>
    <dgm:pt modelId="{B65F2F91-A20C-4365-A56D-2C03B251716F}" type="pres">
      <dgm:prSet presAssocID="{246231FB-D757-4DD7-A0B8-93311A93B6CF}" presName="spacer" presStyleCnt="0"/>
      <dgm:spPr/>
    </dgm:pt>
    <dgm:pt modelId="{70F40DA6-689C-4450-95E6-939714F9C899}" type="pres">
      <dgm:prSet presAssocID="{6D36BCB1-66F2-4C57-BAF6-60EF3E98379B}" presName="parentText" presStyleLbl="node1" presStyleIdx="1" presStyleCnt="3" custScaleX="98120" custScaleY="118124" custLinFactY="-2150" custLinFactNeighborX="1538" custLinFactNeighborY="-100000">
        <dgm:presLayoutVars>
          <dgm:chMax val="0"/>
          <dgm:bulletEnabled val="1"/>
        </dgm:presLayoutVars>
      </dgm:prSet>
      <dgm:spPr/>
      <dgm:t>
        <a:bodyPr/>
        <a:lstStyle/>
        <a:p>
          <a:endParaRPr lang="en-IN"/>
        </a:p>
      </dgm:t>
    </dgm:pt>
    <dgm:pt modelId="{5753C80C-B456-4218-B126-0CF95984E89E}" type="pres">
      <dgm:prSet presAssocID="{B15C338C-DD1B-4C6C-ACCA-9B89A5F4EA61}" presName="spacer" presStyleCnt="0"/>
      <dgm:spPr/>
    </dgm:pt>
    <dgm:pt modelId="{58E98F45-9A0B-46A1-9ED3-5907B96A5C20}" type="pres">
      <dgm:prSet presAssocID="{70C9A439-EC8E-4900-931B-C74CDE6A4517}" presName="parentText" presStyleLbl="node1" presStyleIdx="2" presStyleCnt="3" custScaleX="95898" custScaleY="83421" custLinFactY="-1315" custLinFactNeighborX="598" custLinFactNeighborY="-100000">
        <dgm:presLayoutVars>
          <dgm:chMax val="0"/>
          <dgm:bulletEnabled val="1"/>
        </dgm:presLayoutVars>
      </dgm:prSet>
      <dgm:spPr/>
      <dgm:t>
        <a:bodyPr/>
        <a:lstStyle/>
        <a:p>
          <a:endParaRPr lang="en-IN"/>
        </a:p>
      </dgm:t>
    </dgm:pt>
  </dgm:ptLst>
  <dgm:cxnLst>
    <dgm:cxn modelId="{ACED4FF4-1C0D-4DBA-A102-F7AE0D753F09}" type="presOf" srcId="{70C9A439-EC8E-4900-931B-C74CDE6A4517}" destId="{58E98F45-9A0B-46A1-9ED3-5907B96A5C20}" srcOrd="0" destOrd="0" presId="urn:microsoft.com/office/officeart/2005/8/layout/vList2"/>
    <dgm:cxn modelId="{584ABCE4-4890-4AF2-B733-8357DF157253}" srcId="{F188C2AF-841E-47A9-A7AE-BE00BDDF8759}" destId="{F5438DFB-8AB5-4CAA-9E41-A4645C6B25D7}" srcOrd="0" destOrd="0" parTransId="{17DAA129-5A0E-45C0-BD66-07140545917C}" sibTransId="{246231FB-D757-4DD7-A0B8-93311A93B6CF}"/>
    <dgm:cxn modelId="{CD6F188C-DE31-47EC-8278-000014144568}" type="presOf" srcId="{F188C2AF-841E-47A9-A7AE-BE00BDDF8759}" destId="{173FA595-E91E-4800-827A-A2DB66C4A34B}" srcOrd="0" destOrd="0" presId="urn:microsoft.com/office/officeart/2005/8/layout/vList2"/>
    <dgm:cxn modelId="{9A9E04C6-2044-40D6-9B59-B07E8E0BB671}" type="presOf" srcId="{6D36BCB1-66F2-4C57-BAF6-60EF3E98379B}" destId="{70F40DA6-689C-4450-95E6-939714F9C899}" srcOrd="0" destOrd="0" presId="urn:microsoft.com/office/officeart/2005/8/layout/vList2"/>
    <dgm:cxn modelId="{2502AF3E-FF66-441C-905D-D4B3D2AA452B}" srcId="{F188C2AF-841E-47A9-A7AE-BE00BDDF8759}" destId="{70C9A439-EC8E-4900-931B-C74CDE6A4517}" srcOrd="2" destOrd="0" parTransId="{71E2389E-B063-4CA7-9BED-73D61DA91D37}" sibTransId="{0C0BCBAC-9F01-4F26-9B4C-21263B27808E}"/>
    <dgm:cxn modelId="{CEB85A02-B660-4DEE-A9AE-C5342EF9A3E3}" srcId="{F188C2AF-841E-47A9-A7AE-BE00BDDF8759}" destId="{6D36BCB1-66F2-4C57-BAF6-60EF3E98379B}" srcOrd="1" destOrd="0" parTransId="{3DB8470D-75B9-476C-B144-4E2FD4CDA90D}" sibTransId="{B15C338C-DD1B-4C6C-ACCA-9B89A5F4EA61}"/>
    <dgm:cxn modelId="{2A3D07B4-BD5F-4154-86C4-BE9B3B8ECA29}" type="presOf" srcId="{F5438DFB-8AB5-4CAA-9E41-A4645C6B25D7}" destId="{D0D342ED-B77F-4C47-8C54-E60F3083C35B}" srcOrd="0" destOrd="0" presId="urn:microsoft.com/office/officeart/2005/8/layout/vList2"/>
    <dgm:cxn modelId="{EE19590A-38DE-4377-AD74-8B06FACD5296}" type="presParOf" srcId="{173FA595-E91E-4800-827A-A2DB66C4A34B}" destId="{D0D342ED-B77F-4C47-8C54-E60F3083C35B}" srcOrd="0" destOrd="0" presId="urn:microsoft.com/office/officeart/2005/8/layout/vList2"/>
    <dgm:cxn modelId="{F5993DA6-ABBF-42FC-B5D8-09E8B645DA25}" type="presParOf" srcId="{173FA595-E91E-4800-827A-A2DB66C4A34B}" destId="{B65F2F91-A20C-4365-A56D-2C03B251716F}" srcOrd="1" destOrd="0" presId="urn:microsoft.com/office/officeart/2005/8/layout/vList2"/>
    <dgm:cxn modelId="{667DD2E9-ED61-4D10-9056-DBD741742019}" type="presParOf" srcId="{173FA595-E91E-4800-827A-A2DB66C4A34B}" destId="{70F40DA6-689C-4450-95E6-939714F9C899}" srcOrd="2" destOrd="0" presId="urn:microsoft.com/office/officeart/2005/8/layout/vList2"/>
    <dgm:cxn modelId="{009FB0E9-BA06-4BC0-9F0D-4D96E0D4E9BB}" type="presParOf" srcId="{173FA595-E91E-4800-827A-A2DB66C4A34B}" destId="{5753C80C-B456-4218-B126-0CF95984E89E}" srcOrd="3" destOrd="0" presId="urn:microsoft.com/office/officeart/2005/8/layout/vList2"/>
    <dgm:cxn modelId="{357C11DF-9B07-4BF1-A77E-1EE814C54A78}" type="presParOf" srcId="{173FA595-E91E-4800-827A-A2DB66C4A34B}" destId="{58E98F45-9A0B-46A1-9ED3-5907B96A5C2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1D5295D-1183-4792-903F-7EBE9AAB57B9}"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IN"/>
        </a:p>
      </dgm:t>
    </dgm:pt>
    <dgm:pt modelId="{965169F7-C44B-4D19-B22C-E9E1EE09A31B}">
      <dgm:prSet phldrT="[Text]"/>
      <dgm:spPr/>
      <dgm:t>
        <a:bodyPr/>
        <a:lstStyle/>
        <a:p>
          <a:r>
            <a:rPr lang="en-IN" dirty="0"/>
            <a:t>The basic idea was to develop a cost effective but efficient system for facial recognition door unlock system</a:t>
          </a:r>
        </a:p>
      </dgm:t>
    </dgm:pt>
    <dgm:pt modelId="{259BF7B9-CBB2-4C15-A596-CB67D6371EE0}" type="parTrans" cxnId="{D8D0D289-E611-4DDA-94E7-DC879054835D}">
      <dgm:prSet/>
      <dgm:spPr/>
      <dgm:t>
        <a:bodyPr/>
        <a:lstStyle/>
        <a:p>
          <a:endParaRPr lang="en-IN"/>
        </a:p>
      </dgm:t>
    </dgm:pt>
    <dgm:pt modelId="{A2683CC1-F98B-48CD-9E0A-0DAB8BC4886F}" type="sibTrans" cxnId="{D8D0D289-E611-4DDA-94E7-DC879054835D}">
      <dgm:prSet/>
      <dgm:spPr/>
      <dgm:t>
        <a:bodyPr/>
        <a:lstStyle/>
        <a:p>
          <a:endParaRPr lang="en-IN"/>
        </a:p>
      </dgm:t>
    </dgm:pt>
    <dgm:pt modelId="{1576B245-4758-440A-96CA-8BB946C68DA6}">
      <dgm:prSet phldrT="[Text]"/>
      <dgm:spPr/>
      <dgm:t>
        <a:bodyPr/>
        <a:lstStyle/>
        <a:p>
          <a:r>
            <a:rPr lang="en-IN" dirty="0"/>
            <a:t>We will use raspberry pi as the processing unit for the facial recognition system to unlock the door</a:t>
          </a:r>
        </a:p>
      </dgm:t>
    </dgm:pt>
    <dgm:pt modelId="{7B48488B-0525-42AE-8925-86959C1C8652}" type="parTrans" cxnId="{A1ED5247-C259-4FB9-A016-7290B82AF93D}">
      <dgm:prSet/>
      <dgm:spPr/>
      <dgm:t>
        <a:bodyPr/>
        <a:lstStyle/>
        <a:p>
          <a:endParaRPr lang="en-IN"/>
        </a:p>
      </dgm:t>
    </dgm:pt>
    <dgm:pt modelId="{82422B79-54D4-45C6-89D7-7C30FEDB8FCE}" type="sibTrans" cxnId="{A1ED5247-C259-4FB9-A016-7290B82AF93D}">
      <dgm:prSet/>
      <dgm:spPr/>
      <dgm:t>
        <a:bodyPr/>
        <a:lstStyle/>
        <a:p>
          <a:endParaRPr lang="en-IN"/>
        </a:p>
      </dgm:t>
    </dgm:pt>
    <dgm:pt modelId="{042763B7-3957-4FB2-A17E-79BC87E9F3BE}">
      <dgm:prSet phldrT="[Text]"/>
      <dgm:spPr/>
      <dgm:t>
        <a:bodyPr/>
        <a:lstStyle/>
        <a:p>
          <a:r>
            <a:rPr lang="en-IN" dirty="0"/>
            <a:t>A web camera will be used to take facial image as input for the system</a:t>
          </a:r>
        </a:p>
      </dgm:t>
    </dgm:pt>
    <dgm:pt modelId="{F887DEBE-9334-4D40-886D-C45FC1884472}" type="parTrans" cxnId="{DF22C35B-AEA1-4F6F-8378-2824E0567991}">
      <dgm:prSet/>
      <dgm:spPr/>
      <dgm:t>
        <a:bodyPr/>
        <a:lstStyle/>
        <a:p>
          <a:endParaRPr lang="en-IN"/>
        </a:p>
      </dgm:t>
    </dgm:pt>
    <dgm:pt modelId="{76A72E69-B82A-4CF2-AB9E-053F8F732453}" type="sibTrans" cxnId="{DF22C35B-AEA1-4F6F-8378-2824E0567991}">
      <dgm:prSet/>
      <dgm:spPr/>
      <dgm:t>
        <a:bodyPr/>
        <a:lstStyle/>
        <a:p>
          <a:endParaRPr lang="en-IN"/>
        </a:p>
      </dgm:t>
    </dgm:pt>
    <dgm:pt modelId="{78A89279-8931-4A6E-B529-64E34A1F4029}">
      <dgm:prSet phldrT="[Text]"/>
      <dgm:spPr/>
      <dgm:t>
        <a:bodyPr/>
        <a:lstStyle/>
        <a:p>
          <a:r>
            <a:rPr lang="en-IN" dirty="0"/>
            <a:t>If the face matches then it will send signals to Pi relay </a:t>
          </a:r>
          <a:r>
            <a:rPr lang="en-IN" dirty="0" err="1"/>
            <a:t>througg</a:t>
          </a:r>
          <a:r>
            <a:rPr lang="en-IN" dirty="0"/>
            <a:t> GPIO pins which will driver the DC motors which will unlock the door.</a:t>
          </a:r>
        </a:p>
      </dgm:t>
    </dgm:pt>
    <dgm:pt modelId="{D8FA6510-29DA-43D3-B449-5F1CD35BD835}" type="parTrans" cxnId="{476F1886-746B-4153-86EC-080EA04D0112}">
      <dgm:prSet/>
      <dgm:spPr/>
      <dgm:t>
        <a:bodyPr/>
        <a:lstStyle/>
        <a:p>
          <a:endParaRPr lang="en-IN"/>
        </a:p>
      </dgm:t>
    </dgm:pt>
    <dgm:pt modelId="{3CABE16A-1F52-4A82-BBD5-5CF8A351E597}" type="sibTrans" cxnId="{476F1886-746B-4153-86EC-080EA04D0112}">
      <dgm:prSet/>
      <dgm:spPr/>
      <dgm:t>
        <a:bodyPr/>
        <a:lstStyle/>
        <a:p>
          <a:endParaRPr lang="en-IN"/>
        </a:p>
      </dgm:t>
    </dgm:pt>
    <dgm:pt modelId="{5E887CAE-A970-4BAD-9419-73D4AAE9B40F}" type="pres">
      <dgm:prSet presAssocID="{A1D5295D-1183-4792-903F-7EBE9AAB57B9}" presName="Name0" presStyleCnt="0">
        <dgm:presLayoutVars>
          <dgm:dir/>
          <dgm:resizeHandles val="exact"/>
        </dgm:presLayoutVars>
      </dgm:prSet>
      <dgm:spPr/>
      <dgm:t>
        <a:bodyPr/>
        <a:lstStyle/>
        <a:p>
          <a:endParaRPr lang="en-IN"/>
        </a:p>
      </dgm:t>
    </dgm:pt>
    <dgm:pt modelId="{25671890-18EC-4BD8-B1DF-F2901D2FF5EB}" type="pres">
      <dgm:prSet presAssocID="{A1D5295D-1183-4792-903F-7EBE9AAB57B9}" presName="arrow" presStyleLbl="bgShp" presStyleIdx="0" presStyleCnt="1"/>
      <dgm:spPr/>
    </dgm:pt>
    <dgm:pt modelId="{FB2E6765-F3B7-443F-B8A6-61CE3771D5C1}" type="pres">
      <dgm:prSet presAssocID="{A1D5295D-1183-4792-903F-7EBE9AAB57B9}" presName="points" presStyleCnt="0"/>
      <dgm:spPr/>
    </dgm:pt>
    <dgm:pt modelId="{D189FC06-38AD-409B-9BBE-5EF2A9BF6291}" type="pres">
      <dgm:prSet presAssocID="{965169F7-C44B-4D19-B22C-E9E1EE09A31B}" presName="compositeA" presStyleCnt="0"/>
      <dgm:spPr/>
    </dgm:pt>
    <dgm:pt modelId="{3960D736-2260-4947-87C6-05557AB361CC}" type="pres">
      <dgm:prSet presAssocID="{965169F7-C44B-4D19-B22C-E9E1EE09A31B}" presName="textA" presStyleLbl="revTx" presStyleIdx="0" presStyleCnt="4">
        <dgm:presLayoutVars>
          <dgm:bulletEnabled val="1"/>
        </dgm:presLayoutVars>
      </dgm:prSet>
      <dgm:spPr/>
      <dgm:t>
        <a:bodyPr/>
        <a:lstStyle/>
        <a:p>
          <a:endParaRPr lang="en-IN"/>
        </a:p>
      </dgm:t>
    </dgm:pt>
    <dgm:pt modelId="{0ED912E9-2546-4AF3-A51D-D1E9A509CDE3}" type="pres">
      <dgm:prSet presAssocID="{965169F7-C44B-4D19-B22C-E9E1EE09A31B}" presName="circleA" presStyleLbl="node1" presStyleIdx="0" presStyleCnt="4"/>
      <dgm:spPr/>
    </dgm:pt>
    <dgm:pt modelId="{5EF37A72-1176-4797-AC6D-20333F8CC700}" type="pres">
      <dgm:prSet presAssocID="{965169F7-C44B-4D19-B22C-E9E1EE09A31B}" presName="spaceA" presStyleCnt="0"/>
      <dgm:spPr/>
    </dgm:pt>
    <dgm:pt modelId="{12EC7C46-80CA-43AD-827C-E834D8D593DA}" type="pres">
      <dgm:prSet presAssocID="{A2683CC1-F98B-48CD-9E0A-0DAB8BC4886F}" presName="space" presStyleCnt="0"/>
      <dgm:spPr/>
    </dgm:pt>
    <dgm:pt modelId="{D41F9642-20F3-4F22-8A2F-7AD3D995C85B}" type="pres">
      <dgm:prSet presAssocID="{1576B245-4758-440A-96CA-8BB946C68DA6}" presName="compositeB" presStyleCnt="0"/>
      <dgm:spPr/>
    </dgm:pt>
    <dgm:pt modelId="{59CA6A74-1553-48DC-9A9B-25F3620BD1A9}" type="pres">
      <dgm:prSet presAssocID="{1576B245-4758-440A-96CA-8BB946C68DA6}" presName="textB" presStyleLbl="revTx" presStyleIdx="1" presStyleCnt="4" custLinFactNeighborX="-241">
        <dgm:presLayoutVars>
          <dgm:bulletEnabled val="1"/>
        </dgm:presLayoutVars>
      </dgm:prSet>
      <dgm:spPr/>
      <dgm:t>
        <a:bodyPr/>
        <a:lstStyle/>
        <a:p>
          <a:endParaRPr lang="en-IN"/>
        </a:p>
      </dgm:t>
    </dgm:pt>
    <dgm:pt modelId="{D1AB060E-99BE-42D3-9729-F2EBE33FF632}" type="pres">
      <dgm:prSet presAssocID="{1576B245-4758-440A-96CA-8BB946C68DA6}" presName="circleB" presStyleLbl="node1" presStyleIdx="1" presStyleCnt="4" custLinFactNeighborX="-23585" custLinFactNeighborY="13370"/>
      <dgm:spPr/>
    </dgm:pt>
    <dgm:pt modelId="{14CC9F1C-8E71-4A10-81C3-FED1141F0940}" type="pres">
      <dgm:prSet presAssocID="{1576B245-4758-440A-96CA-8BB946C68DA6}" presName="spaceB" presStyleCnt="0"/>
      <dgm:spPr/>
    </dgm:pt>
    <dgm:pt modelId="{7DB33E9D-07BF-46DB-A38F-27A30001870F}" type="pres">
      <dgm:prSet presAssocID="{82422B79-54D4-45C6-89D7-7C30FEDB8FCE}" presName="space" presStyleCnt="0"/>
      <dgm:spPr/>
    </dgm:pt>
    <dgm:pt modelId="{F22A799D-E38C-4031-9A35-616506DAB3B2}" type="pres">
      <dgm:prSet presAssocID="{042763B7-3957-4FB2-A17E-79BC87E9F3BE}" presName="compositeA" presStyleCnt="0"/>
      <dgm:spPr/>
    </dgm:pt>
    <dgm:pt modelId="{27606CFC-535D-448B-9FDB-CA8CCE0195B3}" type="pres">
      <dgm:prSet presAssocID="{042763B7-3957-4FB2-A17E-79BC87E9F3BE}" presName="textA" presStyleLbl="revTx" presStyleIdx="2" presStyleCnt="4" custLinFactNeighborX="-29421" custLinFactNeighborY="0">
        <dgm:presLayoutVars>
          <dgm:bulletEnabled val="1"/>
        </dgm:presLayoutVars>
      </dgm:prSet>
      <dgm:spPr/>
      <dgm:t>
        <a:bodyPr/>
        <a:lstStyle/>
        <a:p>
          <a:endParaRPr lang="en-IN"/>
        </a:p>
      </dgm:t>
    </dgm:pt>
    <dgm:pt modelId="{EABB3D54-71F4-47ED-B2E8-62EE7BE47E12}" type="pres">
      <dgm:prSet presAssocID="{042763B7-3957-4FB2-A17E-79BC87E9F3BE}" presName="circleA" presStyleLbl="node1" presStyleIdx="2" presStyleCnt="4" custLinFactX="-130742" custLinFactNeighborX="-200000" custLinFactNeighborY="27521"/>
      <dgm:spPr/>
    </dgm:pt>
    <dgm:pt modelId="{881FCEA6-3246-499E-A178-CA7AE3505DC5}" type="pres">
      <dgm:prSet presAssocID="{042763B7-3957-4FB2-A17E-79BC87E9F3BE}" presName="spaceA" presStyleCnt="0"/>
      <dgm:spPr/>
    </dgm:pt>
    <dgm:pt modelId="{B0DD856C-06AC-4D97-935D-47C266CDD0D6}" type="pres">
      <dgm:prSet presAssocID="{76A72E69-B82A-4CF2-AB9E-053F8F732453}" presName="space" presStyleCnt="0"/>
      <dgm:spPr/>
    </dgm:pt>
    <dgm:pt modelId="{31524A65-2B30-486D-BCAE-1DF4E3FF0264}" type="pres">
      <dgm:prSet presAssocID="{78A89279-8931-4A6E-B529-64E34A1F4029}" presName="compositeB" presStyleCnt="0"/>
      <dgm:spPr/>
    </dgm:pt>
    <dgm:pt modelId="{54A351D8-5F60-4C8A-932A-C12A6F24E083}" type="pres">
      <dgm:prSet presAssocID="{78A89279-8931-4A6E-B529-64E34A1F4029}" presName="textB" presStyleLbl="revTx" presStyleIdx="3" presStyleCnt="4" custLinFactNeighborX="-6957" custLinFactNeighborY="8689">
        <dgm:presLayoutVars>
          <dgm:bulletEnabled val="1"/>
        </dgm:presLayoutVars>
      </dgm:prSet>
      <dgm:spPr/>
      <dgm:t>
        <a:bodyPr/>
        <a:lstStyle/>
        <a:p>
          <a:endParaRPr lang="en-IN"/>
        </a:p>
      </dgm:t>
    </dgm:pt>
    <dgm:pt modelId="{F65796CB-7FC8-4C09-982F-B30C8FDDBBCE}" type="pres">
      <dgm:prSet presAssocID="{78A89279-8931-4A6E-B529-64E34A1F4029}" presName="circleB" presStyleLbl="node1" presStyleIdx="3" presStyleCnt="4"/>
      <dgm:spPr/>
    </dgm:pt>
    <dgm:pt modelId="{B4977066-2CB5-4760-B35C-A5D67717BA18}" type="pres">
      <dgm:prSet presAssocID="{78A89279-8931-4A6E-B529-64E34A1F4029}" presName="spaceB" presStyleCnt="0"/>
      <dgm:spPr/>
    </dgm:pt>
  </dgm:ptLst>
  <dgm:cxnLst>
    <dgm:cxn modelId="{94E55C1A-797E-4642-9B87-870822F92500}" type="presOf" srcId="{042763B7-3957-4FB2-A17E-79BC87E9F3BE}" destId="{27606CFC-535D-448B-9FDB-CA8CCE0195B3}" srcOrd="0" destOrd="0" presId="urn:microsoft.com/office/officeart/2005/8/layout/hProcess11"/>
    <dgm:cxn modelId="{476F1886-746B-4153-86EC-080EA04D0112}" srcId="{A1D5295D-1183-4792-903F-7EBE9AAB57B9}" destId="{78A89279-8931-4A6E-B529-64E34A1F4029}" srcOrd="3" destOrd="0" parTransId="{D8FA6510-29DA-43D3-B449-5F1CD35BD835}" sibTransId="{3CABE16A-1F52-4A82-BBD5-5CF8A351E597}"/>
    <dgm:cxn modelId="{650182FC-43C8-43C1-A2B4-40CE9B99EED2}" type="presOf" srcId="{965169F7-C44B-4D19-B22C-E9E1EE09A31B}" destId="{3960D736-2260-4947-87C6-05557AB361CC}" srcOrd="0" destOrd="0" presId="urn:microsoft.com/office/officeart/2005/8/layout/hProcess11"/>
    <dgm:cxn modelId="{7F4ECC60-5567-4E66-9CE2-F1769DD3774C}" type="presOf" srcId="{78A89279-8931-4A6E-B529-64E34A1F4029}" destId="{54A351D8-5F60-4C8A-932A-C12A6F24E083}" srcOrd="0" destOrd="0" presId="urn:microsoft.com/office/officeart/2005/8/layout/hProcess11"/>
    <dgm:cxn modelId="{D8D0D289-E611-4DDA-94E7-DC879054835D}" srcId="{A1D5295D-1183-4792-903F-7EBE9AAB57B9}" destId="{965169F7-C44B-4D19-B22C-E9E1EE09A31B}" srcOrd="0" destOrd="0" parTransId="{259BF7B9-CBB2-4C15-A596-CB67D6371EE0}" sibTransId="{A2683CC1-F98B-48CD-9E0A-0DAB8BC4886F}"/>
    <dgm:cxn modelId="{DF22C35B-AEA1-4F6F-8378-2824E0567991}" srcId="{A1D5295D-1183-4792-903F-7EBE9AAB57B9}" destId="{042763B7-3957-4FB2-A17E-79BC87E9F3BE}" srcOrd="2" destOrd="0" parTransId="{F887DEBE-9334-4D40-886D-C45FC1884472}" sibTransId="{76A72E69-B82A-4CF2-AB9E-053F8F732453}"/>
    <dgm:cxn modelId="{13983D2A-6555-4F9B-8329-6F1BD98D5491}" type="presOf" srcId="{1576B245-4758-440A-96CA-8BB946C68DA6}" destId="{59CA6A74-1553-48DC-9A9B-25F3620BD1A9}" srcOrd="0" destOrd="0" presId="urn:microsoft.com/office/officeart/2005/8/layout/hProcess11"/>
    <dgm:cxn modelId="{04D6FD67-6087-46CD-AD70-F1DD9DB299EF}" type="presOf" srcId="{A1D5295D-1183-4792-903F-7EBE9AAB57B9}" destId="{5E887CAE-A970-4BAD-9419-73D4AAE9B40F}" srcOrd="0" destOrd="0" presId="urn:microsoft.com/office/officeart/2005/8/layout/hProcess11"/>
    <dgm:cxn modelId="{A1ED5247-C259-4FB9-A016-7290B82AF93D}" srcId="{A1D5295D-1183-4792-903F-7EBE9AAB57B9}" destId="{1576B245-4758-440A-96CA-8BB946C68DA6}" srcOrd="1" destOrd="0" parTransId="{7B48488B-0525-42AE-8925-86959C1C8652}" sibTransId="{82422B79-54D4-45C6-89D7-7C30FEDB8FCE}"/>
    <dgm:cxn modelId="{D1A1C7D0-07D3-4975-B076-0CC1D0471B55}" type="presParOf" srcId="{5E887CAE-A970-4BAD-9419-73D4AAE9B40F}" destId="{25671890-18EC-4BD8-B1DF-F2901D2FF5EB}" srcOrd="0" destOrd="0" presId="urn:microsoft.com/office/officeart/2005/8/layout/hProcess11"/>
    <dgm:cxn modelId="{33A59B47-8FC4-4C8F-9F52-9C6559817834}" type="presParOf" srcId="{5E887CAE-A970-4BAD-9419-73D4AAE9B40F}" destId="{FB2E6765-F3B7-443F-B8A6-61CE3771D5C1}" srcOrd="1" destOrd="0" presId="urn:microsoft.com/office/officeart/2005/8/layout/hProcess11"/>
    <dgm:cxn modelId="{43C9E404-781C-41AD-AF66-5B25BAC39B3E}" type="presParOf" srcId="{FB2E6765-F3B7-443F-B8A6-61CE3771D5C1}" destId="{D189FC06-38AD-409B-9BBE-5EF2A9BF6291}" srcOrd="0" destOrd="0" presId="urn:microsoft.com/office/officeart/2005/8/layout/hProcess11"/>
    <dgm:cxn modelId="{9681FED3-07BE-4CC8-B57E-E73E5547916D}" type="presParOf" srcId="{D189FC06-38AD-409B-9BBE-5EF2A9BF6291}" destId="{3960D736-2260-4947-87C6-05557AB361CC}" srcOrd="0" destOrd="0" presId="urn:microsoft.com/office/officeart/2005/8/layout/hProcess11"/>
    <dgm:cxn modelId="{56919CD1-F149-43C5-B164-5009495D1946}" type="presParOf" srcId="{D189FC06-38AD-409B-9BBE-5EF2A9BF6291}" destId="{0ED912E9-2546-4AF3-A51D-D1E9A509CDE3}" srcOrd="1" destOrd="0" presId="urn:microsoft.com/office/officeart/2005/8/layout/hProcess11"/>
    <dgm:cxn modelId="{B44BE31A-EEDE-46A7-9D6D-5EFD12DEB043}" type="presParOf" srcId="{D189FC06-38AD-409B-9BBE-5EF2A9BF6291}" destId="{5EF37A72-1176-4797-AC6D-20333F8CC700}" srcOrd="2" destOrd="0" presId="urn:microsoft.com/office/officeart/2005/8/layout/hProcess11"/>
    <dgm:cxn modelId="{B5336C38-7F0B-485D-8D61-9B612EA916D1}" type="presParOf" srcId="{FB2E6765-F3B7-443F-B8A6-61CE3771D5C1}" destId="{12EC7C46-80CA-43AD-827C-E834D8D593DA}" srcOrd="1" destOrd="0" presId="urn:microsoft.com/office/officeart/2005/8/layout/hProcess11"/>
    <dgm:cxn modelId="{EFC5E993-25D3-46CE-A14A-3DFEBF496DE3}" type="presParOf" srcId="{FB2E6765-F3B7-443F-B8A6-61CE3771D5C1}" destId="{D41F9642-20F3-4F22-8A2F-7AD3D995C85B}" srcOrd="2" destOrd="0" presId="urn:microsoft.com/office/officeart/2005/8/layout/hProcess11"/>
    <dgm:cxn modelId="{8543A349-6C76-4A11-BED4-C2C98588D53A}" type="presParOf" srcId="{D41F9642-20F3-4F22-8A2F-7AD3D995C85B}" destId="{59CA6A74-1553-48DC-9A9B-25F3620BD1A9}" srcOrd="0" destOrd="0" presId="urn:microsoft.com/office/officeart/2005/8/layout/hProcess11"/>
    <dgm:cxn modelId="{54B9DF48-856B-4D54-8197-723999D866D6}" type="presParOf" srcId="{D41F9642-20F3-4F22-8A2F-7AD3D995C85B}" destId="{D1AB060E-99BE-42D3-9729-F2EBE33FF632}" srcOrd="1" destOrd="0" presId="urn:microsoft.com/office/officeart/2005/8/layout/hProcess11"/>
    <dgm:cxn modelId="{DC3D5399-4849-4E0B-B21E-4E9814B0E8C5}" type="presParOf" srcId="{D41F9642-20F3-4F22-8A2F-7AD3D995C85B}" destId="{14CC9F1C-8E71-4A10-81C3-FED1141F0940}" srcOrd="2" destOrd="0" presId="urn:microsoft.com/office/officeart/2005/8/layout/hProcess11"/>
    <dgm:cxn modelId="{15028A7A-EE49-44E2-AE00-CD4EA1BFAAF3}" type="presParOf" srcId="{FB2E6765-F3B7-443F-B8A6-61CE3771D5C1}" destId="{7DB33E9D-07BF-46DB-A38F-27A30001870F}" srcOrd="3" destOrd="0" presId="urn:microsoft.com/office/officeart/2005/8/layout/hProcess11"/>
    <dgm:cxn modelId="{44D3BD88-139F-4E81-A9AE-551AC931767C}" type="presParOf" srcId="{FB2E6765-F3B7-443F-B8A6-61CE3771D5C1}" destId="{F22A799D-E38C-4031-9A35-616506DAB3B2}" srcOrd="4" destOrd="0" presId="urn:microsoft.com/office/officeart/2005/8/layout/hProcess11"/>
    <dgm:cxn modelId="{80ED1993-F659-47BD-BC57-C47D84C55C03}" type="presParOf" srcId="{F22A799D-E38C-4031-9A35-616506DAB3B2}" destId="{27606CFC-535D-448B-9FDB-CA8CCE0195B3}" srcOrd="0" destOrd="0" presId="urn:microsoft.com/office/officeart/2005/8/layout/hProcess11"/>
    <dgm:cxn modelId="{D5D2D245-17D8-4549-B547-34890636E91D}" type="presParOf" srcId="{F22A799D-E38C-4031-9A35-616506DAB3B2}" destId="{EABB3D54-71F4-47ED-B2E8-62EE7BE47E12}" srcOrd="1" destOrd="0" presId="urn:microsoft.com/office/officeart/2005/8/layout/hProcess11"/>
    <dgm:cxn modelId="{45C1C04D-3F25-4208-BFF9-C9388938F265}" type="presParOf" srcId="{F22A799D-E38C-4031-9A35-616506DAB3B2}" destId="{881FCEA6-3246-499E-A178-CA7AE3505DC5}" srcOrd="2" destOrd="0" presId="urn:microsoft.com/office/officeart/2005/8/layout/hProcess11"/>
    <dgm:cxn modelId="{023772F4-2C18-49A8-BE32-D8ED9A64C2BF}" type="presParOf" srcId="{FB2E6765-F3B7-443F-B8A6-61CE3771D5C1}" destId="{B0DD856C-06AC-4D97-935D-47C266CDD0D6}" srcOrd="5" destOrd="0" presId="urn:microsoft.com/office/officeart/2005/8/layout/hProcess11"/>
    <dgm:cxn modelId="{BAB1E303-5DC0-4AF6-9443-F3A6F34E36E4}" type="presParOf" srcId="{FB2E6765-F3B7-443F-B8A6-61CE3771D5C1}" destId="{31524A65-2B30-486D-BCAE-1DF4E3FF0264}" srcOrd="6" destOrd="0" presId="urn:microsoft.com/office/officeart/2005/8/layout/hProcess11"/>
    <dgm:cxn modelId="{04264382-C2B1-4BF4-8713-3CFF3E271626}" type="presParOf" srcId="{31524A65-2B30-486D-BCAE-1DF4E3FF0264}" destId="{54A351D8-5F60-4C8A-932A-C12A6F24E083}" srcOrd="0" destOrd="0" presId="urn:microsoft.com/office/officeart/2005/8/layout/hProcess11"/>
    <dgm:cxn modelId="{4212D104-82F9-43A8-B8DB-0E7FDCA729D6}" type="presParOf" srcId="{31524A65-2B30-486D-BCAE-1DF4E3FF0264}" destId="{F65796CB-7FC8-4C09-982F-B30C8FDDBBCE}" srcOrd="1" destOrd="0" presId="urn:microsoft.com/office/officeart/2005/8/layout/hProcess11"/>
    <dgm:cxn modelId="{5EB5C324-6250-48A2-BF6D-25896919474A}" type="presParOf" srcId="{31524A65-2B30-486D-BCAE-1DF4E3FF0264}" destId="{B4977066-2CB5-4760-B35C-A5D67717BA18}"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866C87-B135-4386-A09D-A6D14C9B9FF4}">
      <dsp:nvSpPr>
        <dsp:cNvPr id="0" name=""/>
        <dsp:cNvSpPr/>
      </dsp:nvSpPr>
      <dsp:spPr>
        <a:xfrm>
          <a:off x="0" y="423980"/>
          <a:ext cx="9398000" cy="175770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buSzTx/>
          </a:pPr>
          <a:r>
            <a:rPr lang="en-US" sz="2100" kern="1200" dirty="0">
              <a:latin typeface="Times New Roman" panose="02020603050405020304" pitchFamily="18" charset="0"/>
              <a:cs typeface="Times New Roman" panose="02020603050405020304" pitchFamily="18" charset="0"/>
            </a:rPr>
            <a:t>The human’s face plays an important part in our social communication, conveying people’s identity. Using the person's face as a key to security, biometric face recognition technology has received significant attention in the past few years because of its potential for a vast variety of  application in non-law enforcement and law enforcement.</a:t>
          </a:r>
          <a:endParaRPr lang="en-IN" sz="2100" kern="1200" dirty="0">
            <a:latin typeface="Times New Roman" panose="02020603050405020304" pitchFamily="18" charset="0"/>
            <a:cs typeface="Times New Roman" panose="02020603050405020304" pitchFamily="18" charset="0"/>
          </a:endParaRPr>
        </a:p>
      </dsp:txBody>
      <dsp:txXfrm>
        <a:off x="85804" y="509784"/>
        <a:ext cx="9226392" cy="1586101"/>
      </dsp:txXfrm>
    </dsp:sp>
    <dsp:sp modelId="{B9F85675-E0A0-4F94-AD6B-5E1DCF321D12}">
      <dsp:nvSpPr>
        <dsp:cNvPr id="0" name=""/>
        <dsp:cNvSpPr/>
      </dsp:nvSpPr>
      <dsp:spPr>
        <a:xfrm>
          <a:off x="0" y="2471902"/>
          <a:ext cx="9398000" cy="1301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buSzTx/>
          </a:pPr>
          <a:r>
            <a:rPr lang="en-US" sz="2100" kern="1200" dirty="0">
              <a:latin typeface="Times New Roman" panose="02020603050405020304" pitchFamily="18" charset="0"/>
              <a:cs typeface="Times New Roman" panose="02020603050405020304" pitchFamily="18" charset="0"/>
            </a:rPr>
            <a:t>Compared to other biometrics systems that use fingerprints / fingerprints and palmprint  iris, facial recognition has different enhancements due to your non-abrasive process. Facial images can be taken remotely without touching the target person, and identification does not require contact with the person.</a:t>
          </a:r>
        </a:p>
      </dsp:txBody>
      <dsp:txXfrm>
        <a:off x="63546" y="2535448"/>
        <a:ext cx="9270908" cy="1174648"/>
      </dsp:txXfrm>
    </dsp:sp>
    <dsp:sp modelId="{FACB7AF5-B146-4D4C-A539-3D0C6BC8EA4A}">
      <dsp:nvSpPr>
        <dsp:cNvPr id="0" name=""/>
        <dsp:cNvSpPr/>
      </dsp:nvSpPr>
      <dsp:spPr>
        <a:xfrm>
          <a:off x="0" y="4095539"/>
          <a:ext cx="9398000" cy="1301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buSzTx/>
          </a:pPr>
          <a:r>
            <a:rPr lang="en-US" sz="2100" kern="1200" dirty="0"/>
            <a:t>In addition, face recognition serves the purpose of crime prevention because recorded and archived photographs can later help identify a person.</a:t>
          </a:r>
          <a:endParaRPr lang="en-US" sz="2100" kern="1200" dirty="0">
            <a:latin typeface="Times New Roman" panose="02020603050405020304" pitchFamily="18" charset="0"/>
            <a:cs typeface="Times New Roman" panose="02020603050405020304" pitchFamily="18" charset="0"/>
          </a:endParaRPr>
        </a:p>
      </dsp:txBody>
      <dsp:txXfrm>
        <a:off x="63546" y="4159085"/>
        <a:ext cx="9270908" cy="11746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01915F-8F62-40B6-A236-5176F4C18437}">
      <dsp:nvSpPr>
        <dsp:cNvPr id="0" name=""/>
        <dsp:cNvSpPr/>
      </dsp:nvSpPr>
      <dsp:spPr>
        <a:xfrm>
          <a:off x="0" y="0"/>
          <a:ext cx="2717800" cy="2717800"/>
        </a:xfrm>
        <a:prstGeom prst="pie">
          <a:avLst>
            <a:gd name="adj1" fmla="val 5400000"/>
            <a:gd name="adj2" fmla="val 1620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38100" dist="23000" dir="5400000" rotWithShape="0">
            <a:srgbClr val="000000">
              <a:alpha val="35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341B014F-250C-4DF2-BD4F-FA8731707AFC}">
      <dsp:nvSpPr>
        <dsp:cNvPr id="0" name=""/>
        <dsp:cNvSpPr/>
      </dsp:nvSpPr>
      <dsp:spPr>
        <a:xfrm>
          <a:off x="1358900" y="0"/>
          <a:ext cx="8465820" cy="27178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IN" sz="2500" kern="1200" dirty="0"/>
            <a:t>Capture the image</a:t>
          </a:r>
        </a:p>
      </dsp:txBody>
      <dsp:txXfrm>
        <a:off x="1358900" y="0"/>
        <a:ext cx="4232910" cy="815341"/>
      </dsp:txXfrm>
    </dsp:sp>
    <dsp:sp modelId="{FBB37ACB-D991-4FB9-A625-4B80F03A060F}">
      <dsp:nvSpPr>
        <dsp:cNvPr id="0" name=""/>
        <dsp:cNvSpPr/>
      </dsp:nvSpPr>
      <dsp:spPr>
        <a:xfrm>
          <a:off x="475615" y="815341"/>
          <a:ext cx="1766568" cy="1766568"/>
        </a:xfrm>
        <a:prstGeom prst="pie">
          <a:avLst>
            <a:gd name="adj1" fmla="val 5400000"/>
            <a:gd name="adj2" fmla="val 1620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38100" dist="23000" dir="5400000" rotWithShape="0">
            <a:srgbClr val="000000">
              <a:alpha val="35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FD237640-1A3A-4B1B-AC56-2C0F4F418975}">
      <dsp:nvSpPr>
        <dsp:cNvPr id="0" name=""/>
        <dsp:cNvSpPr/>
      </dsp:nvSpPr>
      <dsp:spPr>
        <a:xfrm>
          <a:off x="1358900" y="815341"/>
          <a:ext cx="8465820" cy="1766568"/>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IN" sz="2500" kern="1200" dirty="0"/>
            <a:t>Detect face</a:t>
          </a:r>
        </a:p>
      </dsp:txBody>
      <dsp:txXfrm>
        <a:off x="1358900" y="815341"/>
        <a:ext cx="4232910" cy="815339"/>
      </dsp:txXfrm>
    </dsp:sp>
    <dsp:sp modelId="{1090F638-A4D6-4255-B533-2C56FB6EB5DC}">
      <dsp:nvSpPr>
        <dsp:cNvPr id="0" name=""/>
        <dsp:cNvSpPr/>
      </dsp:nvSpPr>
      <dsp:spPr>
        <a:xfrm>
          <a:off x="951230" y="1630680"/>
          <a:ext cx="815339" cy="815339"/>
        </a:xfrm>
        <a:prstGeom prst="pie">
          <a:avLst>
            <a:gd name="adj1" fmla="val 5400000"/>
            <a:gd name="adj2" fmla="val 1620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38100" dist="23000" dir="5400000" rotWithShape="0">
            <a:srgbClr val="000000">
              <a:alpha val="35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44FA864F-22C7-4AF8-8386-FBDAA874E892}">
      <dsp:nvSpPr>
        <dsp:cNvPr id="0" name=""/>
        <dsp:cNvSpPr/>
      </dsp:nvSpPr>
      <dsp:spPr>
        <a:xfrm>
          <a:off x="1358900" y="1630680"/>
          <a:ext cx="8465820" cy="815339"/>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IN" sz="2500" kern="1200" dirty="0"/>
            <a:t>Match the faces from Database</a:t>
          </a:r>
        </a:p>
      </dsp:txBody>
      <dsp:txXfrm>
        <a:off x="1358900" y="1630680"/>
        <a:ext cx="4232910" cy="815339"/>
      </dsp:txXfrm>
    </dsp:sp>
    <dsp:sp modelId="{015EF82C-F558-47DB-9885-04B1C13B2B49}">
      <dsp:nvSpPr>
        <dsp:cNvPr id="0" name=""/>
        <dsp:cNvSpPr/>
      </dsp:nvSpPr>
      <dsp:spPr>
        <a:xfrm>
          <a:off x="5591810" y="0"/>
          <a:ext cx="4232910" cy="815341"/>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IN" sz="1500" kern="1200" dirty="0"/>
            <a:t>Take the video input from the webcam</a:t>
          </a:r>
        </a:p>
        <a:p>
          <a:pPr marL="114300" lvl="1" indent="-114300" algn="l" defTabSz="666750">
            <a:lnSpc>
              <a:spcPct val="90000"/>
            </a:lnSpc>
            <a:spcBef>
              <a:spcPct val="0"/>
            </a:spcBef>
            <a:spcAft>
              <a:spcPct val="15000"/>
            </a:spcAft>
            <a:buChar char="••"/>
          </a:pPr>
          <a:r>
            <a:rPr lang="en-IN" sz="1500" kern="1200" dirty="0"/>
            <a:t>Take the instance of video input as picture</a:t>
          </a:r>
        </a:p>
      </dsp:txBody>
      <dsp:txXfrm>
        <a:off x="5591810" y="0"/>
        <a:ext cx="4232910" cy="815341"/>
      </dsp:txXfrm>
    </dsp:sp>
    <dsp:sp modelId="{A286BA76-F1E7-4F2A-BAD2-E6472978A5B7}">
      <dsp:nvSpPr>
        <dsp:cNvPr id="0" name=""/>
        <dsp:cNvSpPr/>
      </dsp:nvSpPr>
      <dsp:spPr>
        <a:xfrm>
          <a:off x="5591810" y="815341"/>
          <a:ext cx="4232910" cy="815339"/>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IN" sz="1500" kern="1200" dirty="0"/>
            <a:t>Convert image into grey </a:t>
          </a:r>
        </a:p>
        <a:p>
          <a:pPr marL="114300" lvl="1" indent="-114300" algn="l" defTabSz="666750">
            <a:lnSpc>
              <a:spcPct val="90000"/>
            </a:lnSpc>
            <a:spcBef>
              <a:spcPct val="0"/>
            </a:spcBef>
            <a:spcAft>
              <a:spcPct val="15000"/>
            </a:spcAft>
            <a:buChar char="••"/>
          </a:pPr>
          <a:r>
            <a:rPr lang="en-IN" sz="1500" kern="1200" dirty="0"/>
            <a:t>Use </a:t>
          </a:r>
          <a:r>
            <a:rPr lang="en-IN" sz="1500" kern="1200" dirty="0" err="1"/>
            <a:t>Haar</a:t>
          </a:r>
          <a:r>
            <a:rPr lang="en-IN" sz="1500" kern="1200" dirty="0"/>
            <a:t>-cascade pre-trained models with the use of OpenCV to detect the face</a:t>
          </a:r>
        </a:p>
      </dsp:txBody>
      <dsp:txXfrm>
        <a:off x="5591810" y="815341"/>
        <a:ext cx="4232910" cy="815339"/>
      </dsp:txXfrm>
    </dsp:sp>
    <dsp:sp modelId="{7ED08C45-1BE2-46E5-8074-E79994EB83C3}">
      <dsp:nvSpPr>
        <dsp:cNvPr id="0" name=""/>
        <dsp:cNvSpPr/>
      </dsp:nvSpPr>
      <dsp:spPr>
        <a:xfrm>
          <a:off x="5591810" y="1630680"/>
          <a:ext cx="4232910" cy="815339"/>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IN" sz="1500" kern="1200" dirty="0"/>
            <a:t>PCA classifier will be used to recognize the face if it exists in the database  </a:t>
          </a:r>
        </a:p>
      </dsp:txBody>
      <dsp:txXfrm>
        <a:off x="5591810" y="1630680"/>
        <a:ext cx="4232910" cy="81533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F41D6E-58C9-4F39-86C2-223E5FA2FDE2}">
      <dsp:nvSpPr>
        <dsp:cNvPr id="0" name=""/>
        <dsp:cNvSpPr/>
      </dsp:nvSpPr>
      <dsp:spPr>
        <a:xfrm>
          <a:off x="-5089940" y="-783865"/>
          <a:ext cx="6093695" cy="6093695"/>
        </a:xfrm>
        <a:prstGeom prst="blockArc">
          <a:avLst>
            <a:gd name="adj1" fmla="val 18900000"/>
            <a:gd name="adj2" fmla="val 2700000"/>
            <a:gd name="adj3" fmla="val 354"/>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E54448-BC10-4F77-8BB9-0EB1354C8FED}">
      <dsp:nvSpPr>
        <dsp:cNvPr id="0" name=""/>
        <dsp:cNvSpPr/>
      </dsp:nvSpPr>
      <dsp:spPr>
        <a:xfrm>
          <a:off x="655232" y="452596"/>
          <a:ext cx="6316234"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8260" rIns="48260" bIns="48260" numCol="1" spcCol="1270" anchor="ctr" anchorCtr="0">
          <a:noAutofit/>
        </a:bodyPr>
        <a:lstStyle/>
        <a:p>
          <a:pPr lvl="0" algn="l" defTabSz="844550">
            <a:lnSpc>
              <a:spcPct val="90000"/>
            </a:lnSpc>
            <a:spcBef>
              <a:spcPct val="0"/>
            </a:spcBef>
            <a:spcAft>
              <a:spcPct val="35000"/>
            </a:spcAft>
          </a:pPr>
          <a:r>
            <a:rPr lang="en-IN" sz="1900" kern="1200" dirty="0"/>
            <a:t>Raspberry pi: it will be used as processing machine for the input data from webcam with OpenCV and </a:t>
          </a:r>
          <a:r>
            <a:rPr lang="en-IN" sz="1900" kern="1200" dirty="0" err="1"/>
            <a:t>Haar</a:t>
          </a:r>
          <a:r>
            <a:rPr lang="en-IN" sz="1900" kern="1200" dirty="0"/>
            <a:t>-cascade </a:t>
          </a:r>
        </a:p>
      </dsp:txBody>
      <dsp:txXfrm>
        <a:off x="655232" y="452596"/>
        <a:ext cx="6316234" cy="905192"/>
      </dsp:txXfrm>
    </dsp:sp>
    <dsp:sp modelId="{AAE28DDA-A8CA-4C71-8FA5-B8D09CDB541C}">
      <dsp:nvSpPr>
        <dsp:cNvPr id="0" name=""/>
        <dsp:cNvSpPr/>
      </dsp:nvSpPr>
      <dsp:spPr>
        <a:xfrm>
          <a:off x="35429" y="354433"/>
          <a:ext cx="1239604" cy="1101517"/>
        </a:xfrm>
        <a:prstGeom prst="ellipse">
          <a:avLst/>
        </a:prstGeom>
        <a:blipFill rotWithShape="0">
          <a:blip xmlns:r="http://schemas.openxmlformats.org/officeDocument/2006/relationships" r:embed="rId1"/>
          <a:srcRect/>
          <a:stretch>
            <a:fillRect l="-9000" r="-9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CFA2FEB-6504-40D8-A855-400B8C49E317}">
      <dsp:nvSpPr>
        <dsp:cNvPr id="0" name=""/>
        <dsp:cNvSpPr/>
      </dsp:nvSpPr>
      <dsp:spPr>
        <a:xfrm>
          <a:off x="1019699" y="1816631"/>
          <a:ext cx="5987197"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8260" rIns="48260" bIns="48260" numCol="1" spcCol="1270" anchor="ctr" anchorCtr="0">
          <a:noAutofit/>
        </a:bodyPr>
        <a:lstStyle/>
        <a:p>
          <a:pPr lvl="0" algn="l" defTabSz="844550">
            <a:lnSpc>
              <a:spcPct val="90000"/>
            </a:lnSpc>
            <a:spcBef>
              <a:spcPct val="0"/>
            </a:spcBef>
            <a:spcAft>
              <a:spcPct val="35000"/>
            </a:spcAft>
          </a:pPr>
          <a:r>
            <a:rPr lang="en-IN" sz="1900" kern="1200" dirty="0"/>
            <a:t>Webcam: Used to capture image</a:t>
          </a:r>
        </a:p>
      </dsp:txBody>
      <dsp:txXfrm>
        <a:off x="1019699" y="1816631"/>
        <a:ext cx="5987197" cy="905192"/>
      </dsp:txXfrm>
    </dsp:sp>
    <dsp:sp modelId="{8E16E590-AD82-423F-84E5-20BA3AC28027}">
      <dsp:nvSpPr>
        <dsp:cNvPr id="0" name=""/>
        <dsp:cNvSpPr/>
      </dsp:nvSpPr>
      <dsp:spPr>
        <a:xfrm>
          <a:off x="418524" y="1697236"/>
          <a:ext cx="1131491" cy="1131491"/>
        </a:xfrm>
        <a:prstGeom prst="ellipse">
          <a:avLst/>
        </a:prstGeom>
        <a:blipFill rotWithShape="0">
          <a:blip xmlns:r="http://schemas.openxmlformats.org/officeDocument/2006/relationships" r:embed="rId2"/>
          <a:srcRect/>
          <a:stretch>
            <a:fillRect t="-10000" b="-10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B43F010-88A1-4DAC-8598-3866B7A54367}">
      <dsp:nvSpPr>
        <dsp:cNvPr id="0" name=""/>
        <dsp:cNvSpPr/>
      </dsp:nvSpPr>
      <dsp:spPr>
        <a:xfrm>
          <a:off x="655232" y="3168174"/>
          <a:ext cx="6316234"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8260" rIns="48260" bIns="48260" numCol="1" spcCol="1270" anchor="ctr" anchorCtr="0">
          <a:noAutofit/>
        </a:bodyPr>
        <a:lstStyle/>
        <a:p>
          <a:pPr lvl="0" algn="l" defTabSz="844550">
            <a:lnSpc>
              <a:spcPct val="90000"/>
            </a:lnSpc>
            <a:spcBef>
              <a:spcPct val="0"/>
            </a:spcBef>
            <a:spcAft>
              <a:spcPct val="35000"/>
            </a:spcAft>
          </a:pPr>
          <a:r>
            <a:rPr lang="en-IN" sz="1900" kern="1200" dirty="0"/>
            <a:t>Testing machine: A testing environment will be used to test the code before deploying it to the host</a:t>
          </a:r>
        </a:p>
      </dsp:txBody>
      <dsp:txXfrm>
        <a:off x="655232" y="3168174"/>
        <a:ext cx="6316234" cy="905192"/>
      </dsp:txXfrm>
    </dsp:sp>
    <dsp:sp modelId="{F8EE0329-3A06-4D77-8E9B-CCA2D92C79FC}">
      <dsp:nvSpPr>
        <dsp:cNvPr id="0" name=""/>
        <dsp:cNvSpPr/>
      </dsp:nvSpPr>
      <dsp:spPr>
        <a:xfrm>
          <a:off x="89486" y="3055025"/>
          <a:ext cx="1131491" cy="1131491"/>
        </a:xfrm>
        <a:prstGeom prst="ellipse">
          <a:avLst/>
        </a:prstGeom>
        <a:blipFill rotWithShape="0">
          <a:blip xmlns:r="http://schemas.openxmlformats.org/officeDocument/2006/relationships" r:embed="rId3"/>
          <a:srcRect/>
          <a:stretch>
            <a:fillRect l="-13000" r="-13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F41D6E-58C9-4F39-86C2-223E5FA2FDE2}">
      <dsp:nvSpPr>
        <dsp:cNvPr id="0" name=""/>
        <dsp:cNvSpPr/>
      </dsp:nvSpPr>
      <dsp:spPr>
        <a:xfrm>
          <a:off x="-5089940" y="-783865"/>
          <a:ext cx="6093695" cy="6093695"/>
        </a:xfrm>
        <a:prstGeom prst="blockArc">
          <a:avLst>
            <a:gd name="adj1" fmla="val 18900000"/>
            <a:gd name="adj2" fmla="val 2700000"/>
            <a:gd name="adj3" fmla="val 354"/>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E54448-BC10-4F77-8BB9-0EB1354C8FED}">
      <dsp:nvSpPr>
        <dsp:cNvPr id="0" name=""/>
        <dsp:cNvSpPr/>
      </dsp:nvSpPr>
      <dsp:spPr>
        <a:xfrm>
          <a:off x="655232" y="452596"/>
          <a:ext cx="6316234"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0640" rIns="40640" bIns="40640" numCol="1" spcCol="1270" anchor="ctr" anchorCtr="0">
          <a:noAutofit/>
        </a:bodyPr>
        <a:lstStyle/>
        <a:p>
          <a:pPr lvl="0" algn="l" defTabSz="711200">
            <a:lnSpc>
              <a:spcPct val="90000"/>
            </a:lnSpc>
            <a:spcBef>
              <a:spcPct val="0"/>
            </a:spcBef>
            <a:spcAft>
              <a:spcPct val="35000"/>
            </a:spcAft>
          </a:pPr>
          <a:r>
            <a:rPr lang="en-IN" sz="1600" b="1" kern="1200" dirty="0">
              <a:latin typeface="Times New Roman" panose="02020603050405020304" pitchFamily="18" charset="0"/>
              <a:cs typeface="Times New Roman" panose="02020603050405020304" pitchFamily="18" charset="0"/>
            </a:rPr>
            <a:t>Stepper Motor: </a:t>
          </a:r>
          <a:r>
            <a:rPr lang="en-US" sz="1600" kern="1200" dirty="0">
              <a:latin typeface="Times New Roman" panose="02020603050405020304" pitchFamily="18" charset="0"/>
              <a:cs typeface="Times New Roman" panose="02020603050405020304" pitchFamily="18" charset="0"/>
            </a:rPr>
            <a:t>The stepper  motor  is  used for  precise </a:t>
          </a:r>
        </a:p>
        <a:p>
          <a:pPr lvl="0" algn="l" defTabSz="711200">
            <a:lnSpc>
              <a:spcPct val="90000"/>
            </a:lnSpc>
            <a:spcBef>
              <a:spcPct val="0"/>
            </a:spcBef>
            <a:spcAft>
              <a:spcPct val="35000"/>
            </a:spcAft>
          </a:pPr>
          <a:r>
            <a:rPr lang="en-US" sz="1600" kern="1200" dirty="0">
              <a:latin typeface="Times New Roman" panose="02020603050405020304" pitchFamily="18" charset="0"/>
              <a:cs typeface="Times New Roman" panose="02020603050405020304" pitchFamily="18" charset="0"/>
            </a:rPr>
            <a:t>positioning  with a motor. Speed of motor is</a:t>
          </a:r>
        </a:p>
        <a:p>
          <a:pPr lvl="0" algn="l" defTabSz="711200">
            <a:lnSpc>
              <a:spcPct val="90000"/>
            </a:lnSpc>
            <a:spcBef>
              <a:spcPct val="0"/>
            </a:spcBef>
            <a:spcAft>
              <a:spcPct val="35000"/>
            </a:spcAft>
          </a:pPr>
          <a:r>
            <a:rPr lang="en-US" sz="1600" kern="1200" dirty="0">
              <a:latin typeface="Times New Roman" panose="02020603050405020304" pitchFamily="18" charset="0"/>
              <a:cs typeface="Times New Roman" panose="02020603050405020304" pitchFamily="18" charset="0"/>
            </a:rPr>
            <a:t>controlled by the frequency of the pulses.</a:t>
          </a:r>
          <a:endParaRPr lang="en-IN" sz="1600" kern="1200" dirty="0"/>
        </a:p>
      </dsp:txBody>
      <dsp:txXfrm>
        <a:off x="655232" y="452596"/>
        <a:ext cx="6316234" cy="905192"/>
      </dsp:txXfrm>
    </dsp:sp>
    <dsp:sp modelId="{AAE28DDA-A8CA-4C71-8FA5-B8D09CDB541C}">
      <dsp:nvSpPr>
        <dsp:cNvPr id="0" name=""/>
        <dsp:cNvSpPr/>
      </dsp:nvSpPr>
      <dsp:spPr>
        <a:xfrm>
          <a:off x="35429" y="354433"/>
          <a:ext cx="1239604" cy="1101517"/>
        </a:xfrm>
        <a:prstGeom prst="ellipse">
          <a:avLst/>
        </a:prstGeom>
        <a:blipFill rotWithShape="0">
          <a:blip xmlns:r="http://schemas.openxmlformats.org/officeDocument/2006/relationships" r:embed="rId1"/>
          <a:srcRect/>
          <a:stretch>
            <a:fillRect l="-1000" r="-1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CFA2FEB-6504-40D8-A855-400B8C49E317}">
      <dsp:nvSpPr>
        <dsp:cNvPr id="0" name=""/>
        <dsp:cNvSpPr/>
      </dsp:nvSpPr>
      <dsp:spPr>
        <a:xfrm>
          <a:off x="1019699" y="1858958"/>
          <a:ext cx="5987197"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0640" rIns="40640" bIns="40640" numCol="1" spcCol="1270" anchor="ctr" anchorCtr="0">
          <a:noAutofit/>
        </a:bodyPr>
        <a:lstStyle/>
        <a:p>
          <a:pPr lvl="0" algn="l" defTabSz="711200">
            <a:lnSpc>
              <a:spcPct val="90000"/>
            </a:lnSpc>
            <a:spcBef>
              <a:spcPct val="0"/>
            </a:spcBef>
            <a:spcAft>
              <a:spcPct val="35000"/>
            </a:spcAft>
          </a:pPr>
          <a:r>
            <a:rPr lang="en-IN" sz="1600" b="1" kern="1200" dirty="0">
              <a:latin typeface="Times New Roman" panose="02020603050405020304" pitchFamily="18" charset="0"/>
              <a:cs typeface="Times New Roman" panose="02020603050405020304" pitchFamily="18" charset="0"/>
            </a:rPr>
            <a:t>Solenoid Lock</a:t>
          </a:r>
          <a:r>
            <a:rPr lang="en-IN" sz="1600" kern="1200" dirty="0"/>
            <a:t>: </a:t>
          </a:r>
          <a:r>
            <a:rPr lang="en-IN" sz="1600" kern="1200" dirty="0">
              <a:latin typeface="Times New Roman" panose="02020603050405020304" pitchFamily="18" charset="0"/>
              <a:cs typeface="Times New Roman" panose="02020603050405020304" pitchFamily="18" charset="0"/>
            </a:rPr>
            <a:t>Solenoid  lock denotes  a  latch  for  electrical locking and unlocking.</a:t>
          </a:r>
          <a:endParaRPr lang="en-IN" sz="1600" kern="1200" dirty="0"/>
        </a:p>
      </dsp:txBody>
      <dsp:txXfrm>
        <a:off x="1019699" y="1858958"/>
        <a:ext cx="5987197" cy="905192"/>
      </dsp:txXfrm>
    </dsp:sp>
    <dsp:sp modelId="{8E16E590-AD82-423F-84E5-20BA3AC28027}">
      <dsp:nvSpPr>
        <dsp:cNvPr id="0" name=""/>
        <dsp:cNvSpPr/>
      </dsp:nvSpPr>
      <dsp:spPr>
        <a:xfrm>
          <a:off x="418524" y="1697236"/>
          <a:ext cx="1131491" cy="1131491"/>
        </a:xfrm>
        <a:prstGeom prst="ellipse">
          <a:avLst/>
        </a:prstGeom>
        <a:blipFill rotWithShape="0">
          <a:blip xmlns:r="http://schemas.openxmlformats.org/officeDocument/2006/relationships" r:embed="rId2"/>
          <a:srcRect/>
          <a:stretch>
            <a:fillRect l="-6000" r="-6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B43F010-88A1-4DAC-8598-3866B7A54367}">
      <dsp:nvSpPr>
        <dsp:cNvPr id="0" name=""/>
        <dsp:cNvSpPr/>
      </dsp:nvSpPr>
      <dsp:spPr>
        <a:xfrm>
          <a:off x="655232" y="3168174"/>
          <a:ext cx="6316234" cy="90519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40640" rIns="40640" bIns="40640" numCol="1" spcCol="1270" anchor="ctr" anchorCtr="0">
          <a:noAutofit/>
        </a:bodyPr>
        <a:lstStyle/>
        <a:p>
          <a:pPr lvl="0" algn="l" defTabSz="711200">
            <a:lnSpc>
              <a:spcPct val="90000"/>
            </a:lnSpc>
            <a:spcBef>
              <a:spcPct val="0"/>
            </a:spcBef>
            <a:spcAft>
              <a:spcPct val="35000"/>
            </a:spcAft>
          </a:pPr>
          <a:r>
            <a:rPr lang="en-IN" sz="1600" kern="1200" dirty="0"/>
            <a:t>Miniature Door: A miniature door will be used to test the prototype for better configuration</a:t>
          </a:r>
        </a:p>
      </dsp:txBody>
      <dsp:txXfrm>
        <a:off x="655232" y="3168174"/>
        <a:ext cx="6316234" cy="905192"/>
      </dsp:txXfrm>
    </dsp:sp>
    <dsp:sp modelId="{F8EE0329-3A06-4D77-8E9B-CCA2D92C79FC}">
      <dsp:nvSpPr>
        <dsp:cNvPr id="0" name=""/>
        <dsp:cNvSpPr/>
      </dsp:nvSpPr>
      <dsp:spPr>
        <a:xfrm>
          <a:off x="89486" y="3055025"/>
          <a:ext cx="1131491" cy="1131491"/>
        </a:xfrm>
        <a:prstGeom prst="ellipse">
          <a:avLst/>
        </a:prstGeom>
        <a:blipFill rotWithShape="0">
          <a:blip xmlns:r="http://schemas.openxmlformats.org/officeDocument/2006/relationships" r:embed="rId3"/>
          <a:srcRect/>
          <a:stretch>
            <a:fillRect t="-1000" b="-1000"/>
          </a:stretch>
        </a:blip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D342ED-B77F-4C47-8C54-E60F3083C35B}">
      <dsp:nvSpPr>
        <dsp:cNvPr id="0" name=""/>
        <dsp:cNvSpPr/>
      </dsp:nvSpPr>
      <dsp:spPr>
        <a:xfrm>
          <a:off x="243925" y="200964"/>
          <a:ext cx="11643274" cy="123889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The Raspberry Pi needed to be installed with python 3 and OpenCV 2.4 to process the image.</a:t>
          </a:r>
        </a:p>
      </dsp:txBody>
      <dsp:txXfrm>
        <a:off x="304403" y="261442"/>
        <a:ext cx="11522318" cy="1117941"/>
      </dsp:txXfrm>
    </dsp:sp>
    <dsp:sp modelId="{70F40DA6-689C-4450-95E6-939714F9C899}">
      <dsp:nvSpPr>
        <dsp:cNvPr id="0" name=""/>
        <dsp:cNvSpPr/>
      </dsp:nvSpPr>
      <dsp:spPr>
        <a:xfrm>
          <a:off x="223479" y="1832494"/>
          <a:ext cx="11663720" cy="14373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The OpenCV contains the necessary classes for </a:t>
          </a:r>
          <a:r>
            <a:rPr lang="en-IN" sz="2400" kern="1200" dirty="0" err="1">
              <a:latin typeface="Times New Roman" panose="02020603050405020304" pitchFamily="18" charset="0"/>
              <a:cs typeface="Times New Roman" panose="02020603050405020304" pitchFamily="18" charset="0"/>
            </a:rPr>
            <a:t>Haar</a:t>
          </a:r>
          <a:r>
            <a:rPr lang="en-IN" sz="2400" kern="1200" dirty="0">
              <a:latin typeface="Times New Roman" panose="02020603050405020304" pitchFamily="18" charset="0"/>
              <a:cs typeface="Times New Roman" panose="02020603050405020304" pitchFamily="18" charset="0"/>
            </a:rPr>
            <a:t> </a:t>
          </a:r>
          <a:r>
            <a:rPr lang="en-IN" sz="2400" kern="1200" dirty="0" err="1">
              <a:latin typeface="Times New Roman" panose="02020603050405020304" pitchFamily="18" charset="0"/>
              <a:cs typeface="Times New Roman" panose="02020603050405020304" pitchFamily="18" charset="0"/>
            </a:rPr>
            <a:t>casCade</a:t>
          </a:r>
          <a:r>
            <a:rPr lang="en-IN" sz="2400" kern="1200" dirty="0">
              <a:latin typeface="Times New Roman" panose="02020603050405020304" pitchFamily="18" charset="0"/>
              <a:cs typeface="Times New Roman" panose="02020603050405020304" pitchFamily="18" charset="0"/>
            </a:rPr>
            <a:t> face recognition and the python IDE can be used for implementing the embedded code</a:t>
          </a:r>
        </a:p>
      </dsp:txBody>
      <dsp:txXfrm>
        <a:off x="293644" y="1902659"/>
        <a:ext cx="11523390" cy="1297002"/>
      </dsp:txXfrm>
    </dsp:sp>
    <dsp:sp modelId="{58E98F45-9A0B-46A1-9ED3-5907B96A5C20}">
      <dsp:nvSpPr>
        <dsp:cNvPr id="0" name=""/>
        <dsp:cNvSpPr/>
      </dsp:nvSpPr>
      <dsp:spPr>
        <a:xfrm>
          <a:off x="314891" y="3467187"/>
          <a:ext cx="11399587" cy="101506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IN" sz="2400" kern="1200" dirty="0">
              <a:latin typeface="Times New Roman" panose="02020603050405020304" pitchFamily="18" charset="0"/>
              <a:cs typeface="Times New Roman" panose="02020603050405020304" pitchFamily="18" charset="0"/>
            </a:rPr>
            <a:t>Certain libraries were needed to be downloaded and installed separately for the system to function properly</a:t>
          </a:r>
        </a:p>
      </dsp:txBody>
      <dsp:txXfrm>
        <a:off x="364442" y="3516738"/>
        <a:ext cx="11300485" cy="91596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671890-18EC-4BD8-B1DF-F2901D2FF5EB}">
      <dsp:nvSpPr>
        <dsp:cNvPr id="0" name=""/>
        <dsp:cNvSpPr/>
      </dsp:nvSpPr>
      <dsp:spPr>
        <a:xfrm>
          <a:off x="0" y="646176"/>
          <a:ext cx="10474960" cy="86156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60D736-2260-4947-87C6-05557AB361CC}">
      <dsp:nvSpPr>
        <dsp:cNvPr id="0" name=""/>
        <dsp:cNvSpPr/>
      </dsp:nvSpPr>
      <dsp:spPr>
        <a:xfrm>
          <a:off x="4718" y="0"/>
          <a:ext cx="2269404" cy="861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lvl="0" algn="ctr" defTabSz="488950">
            <a:lnSpc>
              <a:spcPct val="90000"/>
            </a:lnSpc>
            <a:spcBef>
              <a:spcPct val="0"/>
            </a:spcBef>
            <a:spcAft>
              <a:spcPct val="35000"/>
            </a:spcAft>
          </a:pPr>
          <a:r>
            <a:rPr lang="en-IN" sz="1100" kern="1200" dirty="0"/>
            <a:t>The basic idea was to develop a cost effective but efficient system for facial recognition door unlock system</a:t>
          </a:r>
        </a:p>
      </dsp:txBody>
      <dsp:txXfrm>
        <a:off x="4718" y="0"/>
        <a:ext cx="2269404" cy="861568"/>
      </dsp:txXfrm>
    </dsp:sp>
    <dsp:sp modelId="{0ED912E9-2546-4AF3-A51D-D1E9A509CDE3}">
      <dsp:nvSpPr>
        <dsp:cNvPr id="0" name=""/>
        <dsp:cNvSpPr/>
      </dsp:nvSpPr>
      <dsp:spPr>
        <a:xfrm>
          <a:off x="1031724" y="969264"/>
          <a:ext cx="215392" cy="21539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CA6A74-1553-48DC-9A9B-25F3620BD1A9}">
      <dsp:nvSpPr>
        <dsp:cNvPr id="0" name=""/>
        <dsp:cNvSpPr/>
      </dsp:nvSpPr>
      <dsp:spPr>
        <a:xfrm>
          <a:off x="2382123" y="1292352"/>
          <a:ext cx="2269404" cy="861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lvl="0" algn="ctr" defTabSz="488950">
            <a:lnSpc>
              <a:spcPct val="90000"/>
            </a:lnSpc>
            <a:spcBef>
              <a:spcPct val="0"/>
            </a:spcBef>
            <a:spcAft>
              <a:spcPct val="35000"/>
            </a:spcAft>
          </a:pPr>
          <a:r>
            <a:rPr lang="en-IN" sz="1100" kern="1200" dirty="0"/>
            <a:t>We will use raspberry pi as the processing unit for the facial recognition system to unlock the door</a:t>
          </a:r>
        </a:p>
      </dsp:txBody>
      <dsp:txXfrm>
        <a:off x="2382123" y="1292352"/>
        <a:ext cx="2269404" cy="861568"/>
      </dsp:txXfrm>
    </dsp:sp>
    <dsp:sp modelId="{D1AB060E-99BE-42D3-9729-F2EBE33FF632}">
      <dsp:nvSpPr>
        <dsp:cNvPr id="0" name=""/>
        <dsp:cNvSpPr/>
      </dsp:nvSpPr>
      <dsp:spPr>
        <a:xfrm>
          <a:off x="3363798" y="998061"/>
          <a:ext cx="215392" cy="21539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606CFC-535D-448B-9FDB-CA8CCE0195B3}">
      <dsp:nvSpPr>
        <dsp:cNvPr id="0" name=""/>
        <dsp:cNvSpPr/>
      </dsp:nvSpPr>
      <dsp:spPr>
        <a:xfrm>
          <a:off x="4102785" y="0"/>
          <a:ext cx="2269404" cy="861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lvl="0" algn="ctr" defTabSz="488950">
            <a:lnSpc>
              <a:spcPct val="90000"/>
            </a:lnSpc>
            <a:spcBef>
              <a:spcPct val="0"/>
            </a:spcBef>
            <a:spcAft>
              <a:spcPct val="35000"/>
            </a:spcAft>
          </a:pPr>
          <a:r>
            <a:rPr lang="en-IN" sz="1100" kern="1200" dirty="0"/>
            <a:t>A web camera will be used to take facial image as input for the system</a:t>
          </a:r>
        </a:p>
      </dsp:txBody>
      <dsp:txXfrm>
        <a:off x="4102785" y="0"/>
        <a:ext cx="2269404" cy="861568"/>
      </dsp:txXfrm>
    </dsp:sp>
    <dsp:sp modelId="{EABB3D54-71F4-47ED-B2E8-62EE7BE47E12}">
      <dsp:nvSpPr>
        <dsp:cNvPr id="0" name=""/>
        <dsp:cNvSpPr/>
      </dsp:nvSpPr>
      <dsp:spPr>
        <a:xfrm>
          <a:off x="5085081" y="1028542"/>
          <a:ext cx="215392" cy="21539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A351D8-5F60-4C8A-932A-C12A6F24E083}">
      <dsp:nvSpPr>
        <dsp:cNvPr id="0" name=""/>
        <dsp:cNvSpPr/>
      </dsp:nvSpPr>
      <dsp:spPr>
        <a:xfrm>
          <a:off x="6995459" y="1292352"/>
          <a:ext cx="2269404" cy="861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lvl="0" algn="ctr" defTabSz="488950">
            <a:lnSpc>
              <a:spcPct val="90000"/>
            </a:lnSpc>
            <a:spcBef>
              <a:spcPct val="0"/>
            </a:spcBef>
            <a:spcAft>
              <a:spcPct val="35000"/>
            </a:spcAft>
          </a:pPr>
          <a:r>
            <a:rPr lang="en-IN" sz="1100" kern="1200" dirty="0"/>
            <a:t>If the face matches then it will send signals to Pi relay </a:t>
          </a:r>
          <a:r>
            <a:rPr lang="en-IN" sz="1100" kern="1200" dirty="0" err="1"/>
            <a:t>througg</a:t>
          </a:r>
          <a:r>
            <a:rPr lang="en-IN" sz="1100" kern="1200" dirty="0"/>
            <a:t> GPIO pins which will driver the DC motors which will unlock the door.</a:t>
          </a:r>
        </a:p>
      </dsp:txBody>
      <dsp:txXfrm>
        <a:off x="6995459" y="1292352"/>
        <a:ext cx="2269404" cy="861568"/>
      </dsp:txXfrm>
    </dsp:sp>
    <dsp:sp modelId="{F65796CB-7FC8-4C09-982F-B30C8FDDBBCE}">
      <dsp:nvSpPr>
        <dsp:cNvPr id="0" name=""/>
        <dsp:cNvSpPr/>
      </dsp:nvSpPr>
      <dsp:spPr>
        <a:xfrm>
          <a:off x="8180347" y="969264"/>
          <a:ext cx="215392" cy="21539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0" name="Shape 50"/>
          <p:cNvSpPr>
            <a:spLocks noGrp="1" noRot="1" noChangeAspect="1"/>
          </p:cNvSpPr>
          <p:nvPr>
            <p:ph type="sldImg"/>
          </p:nvPr>
        </p:nvSpPr>
        <p:spPr>
          <a:xfrm>
            <a:off x="1143000" y="685800"/>
            <a:ext cx="4572000" cy="3429000"/>
          </a:xfrm>
          <a:prstGeom prst="rect">
            <a:avLst/>
          </a:prstGeom>
        </p:spPr>
        <p:txBody>
          <a:bodyPr/>
          <a:lstStyle/>
          <a:p>
            <a:endParaRPr/>
          </a:p>
        </p:txBody>
      </p:sp>
      <p:sp>
        <p:nvSpPr>
          <p:cNvPr id="51" name="Shape 5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77595834"/>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1_Custom Layou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 name="TITLE"/>
          <p:cNvSpPr txBox="1">
            <a:spLocks noGrp="1"/>
          </p:cNvSpPr>
          <p:nvPr>
            <p:ph type="title" hasCustomPrompt="1"/>
          </p:nvPr>
        </p:nvSpPr>
        <p:spPr>
          <a:xfrm>
            <a:off x="0" y="2275826"/>
            <a:ext cx="12192000" cy="564911"/>
          </a:xfrm>
          <a:prstGeom prst="rect">
            <a:avLst/>
          </a:prstGeom>
        </p:spPr>
        <p:txBody>
          <a:bodyPr/>
          <a:lstStyle>
            <a:lvl1pPr>
              <a:defRPr sz="3600">
                <a:solidFill>
                  <a:srgbClr val="17375E"/>
                </a:solidFill>
              </a:defRPr>
            </a:lvl1pPr>
          </a:lstStyle>
          <a:p>
            <a:r>
              <a:t>TITLE</a:t>
            </a:r>
          </a:p>
        </p:txBody>
      </p:sp>
      <p:sp>
        <p:nvSpPr>
          <p:cNvPr id="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6" name="Title Text"/>
          <p:cNvSpPr txBox="1">
            <a:spLocks noGrp="1"/>
          </p:cNvSpPr>
          <p:nvPr>
            <p:ph type="title"/>
          </p:nvPr>
        </p:nvSpPr>
        <p:spPr>
          <a:xfrm>
            <a:off x="762000" y="427039"/>
            <a:ext cx="10972800" cy="1143001"/>
          </a:xfrm>
          <a:prstGeom prst="rect">
            <a:avLst/>
          </a:prstGeom>
        </p:spPr>
        <p:txBody>
          <a:bodyPr/>
          <a:lstStyle/>
          <a:p>
            <a:r>
              <a:t>Title Text</a:t>
            </a:r>
          </a:p>
        </p:txBody>
      </p:sp>
      <p:sp>
        <p:nvSpPr>
          <p:cNvPr id="27" name="Body Level One…"/>
          <p:cNvSpPr txBox="1">
            <a:spLocks noGrp="1"/>
          </p:cNvSpPr>
          <p:nvPr>
            <p:ph type="body" idx="1" hasCustomPrompt="1"/>
          </p:nvPr>
        </p:nvSpPr>
        <p:spPr>
          <a:xfrm>
            <a:off x="762000" y="1752600"/>
            <a:ext cx="10972800" cy="4525964"/>
          </a:xfrm>
          <a:prstGeom prst="rect">
            <a:avLst/>
          </a:prstGeom>
        </p:spPr>
        <p:txBody>
          <a:bodyPr/>
          <a:lstStyle/>
          <a:p>
            <a:r>
              <a:t>Text</a:t>
            </a:r>
          </a:p>
          <a:p>
            <a:pPr lvl="1"/>
            <a:endParaRPr/>
          </a:p>
          <a:p>
            <a:pPr lvl="2"/>
            <a:endParaRPr/>
          </a:p>
          <a:p>
            <a:pPr lvl="3"/>
            <a:endParaRPr/>
          </a:p>
          <a:p>
            <a:pPr lvl="4"/>
            <a:endParaRPr/>
          </a:p>
        </p:txBody>
      </p:sp>
      <p:sp>
        <p:nvSpPr>
          <p:cNvPr id="28" name="Slide Number Placeholder 5"/>
          <p:cNvSpPr txBox="1"/>
          <p:nvPr/>
        </p:nvSpPr>
        <p:spPr>
          <a:xfrm>
            <a:off x="8935718" y="6567163"/>
            <a:ext cx="2753363" cy="248304"/>
          </a:xfrm>
          <a:prstGeom prst="rect">
            <a:avLst/>
          </a:prstGeom>
          <a:ln w="12700">
            <a:miter lim="400000"/>
          </a:ln>
        </p:spPr>
        <p:txBody>
          <a:bodyPr lIns="45718" tIns="45718" rIns="45718" bIns="45718" anchor="ctr">
            <a:spAutoFit/>
          </a:bodyPr>
          <a:lstStyle/>
          <a:p>
            <a:pPr algn="r">
              <a:defRPr sz="1200">
                <a:solidFill>
                  <a:srgbClr val="888888"/>
                </a:solidFill>
              </a:defRPr>
            </a:pPr>
            <a:endParaRPr/>
          </a:p>
        </p:txBody>
      </p:sp>
      <p:sp>
        <p:nvSpPr>
          <p:cNvPr id="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6"/>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323778" y="6414762"/>
            <a:ext cx="258623" cy="248304"/>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Lst>
  <p:transition spd="med"/>
  <p:txStyles>
    <p:titleStyle>
      <a:lvl1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1pPr>
      <a:lvl2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2pPr>
      <a:lvl3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3pPr>
      <a:lvl4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4pPr>
      <a:lvl5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5pPr>
      <a:lvl6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6pPr>
      <a:lvl7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7pPr>
      <a:lvl8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8pPr>
      <a:lvl9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9pPr>
    </p:titleStyle>
    <p:bodyStyle>
      <a:lvl1pPr marL="342890" marR="0" indent="-34289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783752" marR="0" indent="-326564"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2pPr>
      <a:lvl3pPr marL="1219168" marR="0" indent="-304791"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16"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05"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693"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882"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070"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259"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189"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377"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565"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754"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5943"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131"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319"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508"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www.nec.com/en/global/solutions/biometrics/technologies/face_recognition.html" TargetMode="External"/><Relationship Id="rId7" Type="http://schemas.openxmlformats.org/officeDocument/2006/relationships/hyperlink" Target="https://learn.adafruit.com/raspberry-pi-face-recognition-treasurebox/overview" TargetMode="External"/><Relationship Id="rId2" Type="http://schemas.openxmlformats.org/officeDocument/2006/relationships/hyperlink" Target="http://www.wikipedia.org/" TargetMode="External"/><Relationship Id="rId1" Type="http://schemas.openxmlformats.org/officeDocument/2006/relationships/slideLayout" Target="../slideLayouts/slideLayout3.xml"/><Relationship Id="rId6" Type="http://schemas.openxmlformats.org/officeDocument/2006/relationships/hyperlink" Target="https://www.elinux.org/" TargetMode="External"/><Relationship Id="rId5" Type="http://schemas.openxmlformats.org/officeDocument/2006/relationships/hyperlink" Target="https://www.python.org/" TargetMode="External"/><Relationship Id="rId4" Type="http://schemas.openxmlformats.org/officeDocument/2006/relationships/hyperlink" Target="https://www.raspberrypi.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Objective"/>
          <p:cNvSpPr txBox="1">
            <a:spLocks noGrp="1"/>
          </p:cNvSpPr>
          <p:nvPr>
            <p:ph type="title"/>
          </p:nvPr>
        </p:nvSpPr>
        <p:spPr>
          <a:prstGeom prst="rect">
            <a:avLst/>
          </a:prstGeom>
        </p:spPr>
        <p:txBody>
          <a:bodyPr/>
          <a:lstStyle>
            <a:lvl1pPr marL="342890" indent="-342890" algn="just">
              <a:spcBef>
                <a:spcPts val="500"/>
              </a:spcBef>
              <a:buFont typeface="Arial"/>
              <a:defRPr sz="3300" b="1"/>
            </a:lvl1pPr>
          </a:lstStyle>
          <a:p>
            <a:r>
              <a:t>                                             Objective</a:t>
            </a:r>
          </a:p>
        </p:txBody>
      </p:sp>
      <p:sp>
        <p:nvSpPr>
          <p:cNvPr id="80" name="The main objective of this project is to find out that which techniques works best in given conditions by comparing different data compression technique. We compare different techniques on the basis of Compression Time , compression ratio, compression fa"/>
          <p:cNvSpPr txBox="1">
            <a:spLocks noGrp="1"/>
          </p:cNvSpPr>
          <p:nvPr>
            <p:ph type="body" idx="1"/>
          </p:nvPr>
        </p:nvSpPr>
        <p:spPr>
          <a:prstGeom prst="rect">
            <a:avLst/>
          </a:prstGeom>
        </p:spPr>
        <p:txBody>
          <a:bodyPr/>
          <a:lstStyle>
            <a:lvl1pPr marL="342891" indent="-342891">
              <a:defRPr sz="2500"/>
            </a:lvl1pPr>
          </a:lstStyle>
          <a:p>
            <a:r>
              <a:rPr lang="en-US" dirty="0"/>
              <a:t>The main objective of this project is to create a failsafe system for door which can lock and unlock the door by recognizing the face of the person </a:t>
            </a:r>
          </a:p>
          <a:p>
            <a:r>
              <a:rPr lang="en-US" dirty="0"/>
              <a:t>The system will also keep the log of people and report the user through an email or a </a:t>
            </a:r>
            <a:r>
              <a:rPr lang="en-US" dirty="0" smtClean="0"/>
              <a:t>message.</a:t>
            </a:r>
          </a:p>
          <a:p>
            <a:r>
              <a:rPr lang="en-US" dirty="0"/>
              <a:t>A face detection system has become very popular these days, as it can be very secure compared to fingerprint and typed passwords. You may have seen the face unlock feature in your smartphone which makes things very easy. Face detection is also used in many places such as airports, railway stations, and roads for surveillance</a:t>
            </a:r>
            <a:r>
              <a:rPr lang="en-US" dirty="0" smtClean="0"/>
              <a:t>.</a:t>
            </a:r>
          </a:p>
          <a:p>
            <a:endParaRPr lang="en-US" dirty="0" smtClean="0"/>
          </a:p>
          <a:p>
            <a:endParaRPr lang="en-US" dirty="0" smtClean="0"/>
          </a:p>
          <a:p>
            <a:endParaRPr lang="en-US" dirty="0" smtClean="0"/>
          </a:p>
          <a:p>
            <a:endParaRPr lang="en-US" dirty="0" smtClean="0"/>
          </a:p>
          <a:p>
            <a:endParaRPr lang="en-US"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Methodology"/>
          <p:cNvSpPr txBox="1">
            <a:spLocks noGrp="1"/>
          </p:cNvSpPr>
          <p:nvPr>
            <p:ph type="title"/>
          </p:nvPr>
        </p:nvSpPr>
        <p:spPr>
          <a:prstGeom prst="rect">
            <a:avLst/>
          </a:prstGeom>
        </p:spPr>
        <p:txBody>
          <a:bodyPr/>
          <a:lstStyle/>
          <a:p>
            <a:pPr marL="342890" indent="-342890" algn="just">
              <a:spcBef>
                <a:spcPts val="500"/>
              </a:spcBef>
              <a:buFont typeface="Arial"/>
              <a:defRPr sz="2400" b="1"/>
            </a:pPr>
            <a:r>
              <a:t>                                                             </a:t>
            </a:r>
            <a:r>
              <a:rPr sz="3300"/>
              <a:t> Methodology</a:t>
            </a:r>
          </a:p>
        </p:txBody>
      </p:sp>
      <p:sp>
        <p:nvSpPr>
          <p:cNvPr id="3" name="Text Placeholder 2">
            <a:extLst>
              <a:ext uri="{FF2B5EF4-FFF2-40B4-BE49-F238E27FC236}">
                <a16:creationId xmlns:a16="http://schemas.microsoft.com/office/drawing/2014/main" xmlns="" id="{B1BDAAB4-AEE5-43BD-A2CF-2C15A3B3BE39}"/>
              </a:ext>
            </a:extLst>
          </p:cNvPr>
          <p:cNvSpPr>
            <a:spLocks noGrp="1"/>
          </p:cNvSpPr>
          <p:nvPr>
            <p:ph type="body" idx="1"/>
          </p:nvPr>
        </p:nvSpPr>
        <p:spPr>
          <a:xfrm>
            <a:off x="762000" y="1752599"/>
            <a:ext cx="10972800" cy="5006009"/>
          </a:xfrm>
        </p:spPr>
        <p:txBody>
          <a:bodyPr>
            <a:normAutofit/>
          </a:bodyPr>
          <a:lstStyle/>
          <a:p>
            <a:r>
              <a:rPr lang="en-IN" dirty="0">
                <a:latin typeface="Times New Roman" panose="02020603050405020304" pitchFamily="18" charset="0"/>
                <a:cs typeface="Times New Roman" panose="02020603050405020304" pitchFamily="18" charset="0"/>
              </a:rPr>
              <a:t>The program will be written in the python with OpenCV embedded.</a:t>
            </a:r>
          </a:p>
          <a:p>
            <a:r>
              <a:rPr lang="en-IN" dirty="0">
                <a:latin typeface="Times New Roman" panose="02020603050405020304" pitchFamily="18" charset="0"/>
                <a:cs typeface="Times New Roman" panose="02020603050405020304" pitchFamily="18" charset="0"/>
              </a:rPr>
              <a:t> Python was chosen for it’s ease of embedding OpenCV as well as it’s Ide being made available for the raspberry pi (processing device) </a:t>
            </a:r>
          </a:p>
          <a:p>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Here, we will build a Face Recognition system using the </a:t>
            </a:r>
            <a:r>
              <a:rPr lang="en-US" dirty="0" err="1">
                <a:latin typeface="Times New Roman" panose="02020603050405020304" pitchFamily="18" charset="0"/>
                <a:cs typeface="Times New Roman" panose="02020603050405020304" pitchFamily="18" charset="0"/>
              </a:rPr>
              <a:t>OpenCV</a:t>
            </a:r>
            <a:r>
              <a:rPr lang="en-US" dirty="0">
                <a:latin typeface="Times New Roman" panose="02020603050405020304" pitchFamily="18" charset="0"/>
                <a:cs typeface="Times New Roman" panose="02020603050405020304" pitchFamily="18" charset="0"/>
              </a:rPr>
              <a:t> Library on Raspberry Pi, as it is portable to work as a surveillance system. This system is tested by me and will surely work without any </a:t>
            </a:r>
            <a:r>
              <a:rPr lang="en-US" dirty="0" smtClean="0">
                <a:latin typeface="Times New Roman" panose="02020603050405020304" pitchFamily="18" charset="0"/>
                <a:cs typeface="Times New Roman" panose="02020603050405020304" pitchFamily="18" charset="0"/>
              </a:rPr>
              <a:t>issue.</a:t>
            </a:r>
            <a:endParaRPr lang="en-IN" dirty="0">
              <a:latin typeface="Times New Roman" panose="02020603050405020304" pitchFamily="18" charset="0"/>
              <a:cs typeface="Times New Roman" panose="02020603050405020304" pitchFamily="18" charset="0"/>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Methodology"/>
          <p:cNvSpPr txBox="1">
            <a:spLocks noGrp="1"/>
          </p:cNvSpPr>
          <p:nvPr>
            <p:ph type="title"/>
          </p:nvPr>
        </p:nvSpPr>
        <p:spPr>
          <a:prstGeom prst="rect">
            <a:avLst/>
          </a:prstGeom>
        </p:spPr>
        <p:txBody>
          <a:bodyPr/>
          <a:lstStyle/>
          <a:p>
            <a:pPr marL="342890" indent="-342890" algn="just">
              <a:spcBef>
                <a:spcPts val="500"/>
              </a:spcBef>
              <a:buFont typeface="Arial"/>
              <a:defRPr sz="2400" b="1"/>
            </a:pPr>
            <a:r>
              <a:t>                                                             </a:t>
            </a:r>
            <a:r>
              <a:rPr sz="3300"/>
              <a:t> Methodology</a:t>
            </a:r>
          </a:p>
        </p:txBody>
      </p:sp>
      <p:sp>
        <p:nvSpPr>
          <p:cNvPr id="3" name="Text Placeholder 2">
            <a:extLst>
              <a:ext uri="{FF2B5EF4-FFF2-40B4-BE49-F238E27FC236}">
                <a16:creationId xmlns:a16="http://schemas.microsoft.com/office/drawing/2014/main" xmlns="" id="{B1BDAAB4-AEE5-43BD-A2CF-2C15A3B3BE39}"/>
              </a:ext>
            </a:extLst>
          </p:cNvPr>
          <p:cNvSpPr>
            <a:spLocks noGrp="1"/>
          </p:cNvSpPr>
          <p:nvPr>
            <p:ph type="body" idx="1"/>
          </p:nvPr>
        </p:nvSpPr>
        <p:spPr/>
        <p:txBody>
          <a:bodyPr/>
          <a:lstStyle/>
          <a:p>
            <a:pPr marL="0" indent="0">
              <a:buNone/>
            </a:pPr>
            <a:r>
              <a:rPr lang="en-IN" dirty="0"/>
              <a:t>The program has 3 Major codding parts</a:t>
            </a:r>
          </a:p>
        </p:txBody>
      </p:sp>
      <p:graphicFrame>
        <p:nvGraphicFramePr>
          <p:cNvPr id="4" name="Diagram 3">
            <a:extLst>
              <a:ext uri="{FF2B5EF4-FFF2-40B4-BE49-F238E27FC236}">
                <a16:creationId xmlns:a16="http://schemas.microsoft.com/office/drawing/2014/main" xmlns="" id="{85BA55D7-43BC-4AA6-A2ED-F90656178B77}"/>
              </a:ext>
            </a:extLst>
          </p:cNvPr>
          <p:cNvGraphicFramePr/>
          <p:nvPr>
            <p:extLst>
              <p:ext uri="{D42A27DB-BD31-4B8C-83A1-F6EECF244321}">
                <p14:modId xmlns:p14="http://schemas.microsoft.com/office/powerpoint/2010/main" val="1642216477"/>
              </p:ext>
            </p:extLst>
          </p:nvPr>
        </p:nvGraphicFramePr>
        <p:xfrm>
          <a:off x="457200" y="2453640"/>
          <a:ext cx="9824720" cy="271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xmlns="" id="{DB363461-147D-45C2-B216-6B0FC743FAC5}"/>
              </a:ext>
            </a:extLst>
          </p:cNvPr>
          <p:cNvSpPr/>
          <p:nvPr/>
        </p:nvSpPr>
        <p:spPr>
          <a:xfrm>
            <a:off x="1710099" y="5333360"/>
            <a:ext cx="8571821" cy="677108"/>
          </a:xfrm>
          <a:prstGeom prst="rect">
            <a:avLst/>
          </a:prstGeom>
          <a:noFill/>
        </p:spPr>
        <p:txBody>
          <a:bodyPr wrap="square" lIns="91440" tIns="45720" rIns="91440" bIns="45720">
            <a:spAutoFit/>
          </a:bodyPr>
          <a:lstStyle/>
          <a:p>
            <a:r>
              <a:rPr lang="en-IN" dirty="0"/>
              <a:t>If the face matches then it will send signals to Pi relay </a:t>
            </a:r>
            <a:r>
              <a:rPr lang="en-IN" dirty="0" err="1"/>
              <a:t>throug</a:t>
            </a:r>
            <a:r>
              <a:rPr lang="en-IN" dirty="0"/>
              <a:t> GPIO pins which will driver the DC motors which will unlock the door.</a:t>
            </a:r>
          </a:p>
        </p:txBody>
      </p:sp>
    </p:spTree>
    <p:extLst>
      <p:ext uri="{BB962C8B-B14F-4D97-AF65-F5344CB8AC3E}">
        <p14:creationId xmlns:p14="http://schemas.microsoft.com/office/powerpoint/2010/main" val="209346563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96213C-4E71-4120-B24C-43314A48559E}"/>
              </a:ext>
            </a:extLst>
          </p:cNvPr>
          <p:cNvSpPr>
            <a:spLocks noGrp="1"/>
          </p:cNvSpPr>
          <p:nvPr>
            <p:ph type="title"/>
          </p:nvPr>
        </p:nvSpPr>
        <p:spPr/>
        <p:txBody>
          <a:bodyPr/>
          <a:lstStyle/>
          <a:p>
            <a:r>
              <a:rPr lang="en-IN" dirty="0"/>
              <a:t>Hardware Requirements</a:t>
            </a:r>
          </a:p>
        </p:txBody>
      </p:sp>
      <p:sp>
        <p:nvSpPr>
          <p:cNvPr id="3" name="Text Placeholder 2">
            <a:extLst>
              <a:ext uri="{FF2B5EF4-FFF2-40B4-BE49-F238E27FC236}">
                <a16:creationId xmlns:a16="http://schemas.microsoft.com/office/drawing/2014/main" xmlns="" id="{5B24D1CB-750A-42A2-A2DA-7B681656BCC1}"/>
              </a:ext>
            </a:extLst>
          </p:cNvPr>
          <p:cNvSpPr>
            <a:spLocks noGrp="1"/>
          </p:cNvSpPr>
          <p:nvPr>
            <p:ph type="body" idx="1"/>
          </p:nvPr>
        </p:nvSpPr>
        <p:spPr/>
        <p:txBody>
          <a:bodyPr/>
          <a:lstStyle/>
          <a:p>
            <a:endParaRPr lang="en-IN" dirty="0"/>
          </a:p>
        </p:txBody>
      </p:sp>
      <p:graphicFrame>
        <p:nvGraphicFramePr>
          <p:cNvPr id="4" name="Diagram 3">
            <a:extLst>
              <a:ext uri="{FF2B5EF4-FFF2-40B4-BE49-F238E27FC236}">
                <a16:creationId xmlns:a16="http://schemas.microsoft.com/office/drawing/2014/main" xmlns="" id="{03AC0769-781D-424A-B189-1982F0172BC2}"/>
              </a:ext>
            </a:extLst>
          </p:cNvPr>
          <p:cNvGraphicFramePr/>
          <p:nvPr>
            <p:extLst>
              <p:ext uri="{D42A27DB-BD31-4B8C-83A1-F6EECF244321}">
                <p14:modId xmlns:p14="http://schemas.microsoft.com/office/powerpoint/2010/main" val="1867627233"/>
              </p:ext>
            </p:extLst>
          </p:nvPr>
        </p:nvGraphicFramePr>
        <p:xfrm>
          <a:off x="3153102" y="1570040"/>
          <a:ext cx="7006897" cy="4525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359594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96213C-4E71-4120-B24C-43314A48559E}"/>
              </a:ext>
            </a:extLst>
          </p:cNvPr>
          <p:cNvSpPr>
            <a:spLocks noGrp="1"/>
          </p:cNvSpPr>
          <p:nvPr>
            <p:ph type="title"/>
          </p:nvPr>
        </p:nvSpPr>
        <p:spPr/>
        <p:txBody>
          <a:bodyPr/>
          <a:lstStyle/>
          <a:p>
            <a:r>
              <a:rPr lang="en-IN" dirty="0"/>
              <a:t>Hardware Requirements</a:t>
            </a:r>
          </a:p>
        </p:txBody>
      </p:sp>
      <p:sp>
        <p:nvSpPr>
          <p:cNvPr id="3" name="Text Placeholder 2">
            <a:extLst>
              <a:ext uri="{FF2B5EF4-FFF2-40B4-BE49-F238E27FC236}">
                <a16:creationId xmlns:a16="http://schemas.microsoft.com/office/drawing/2014/main" xmlns="" id="{5B24D1CB-750A-42A2-A2DA-7B681656BCC1}"/>
              </a:ext>
            </a:extLst>
          </p:cNvPr>
          <p:cNvSpPr>
            <a:spLocks noGrp="1"/>
          </p:cNvSpPr>
          <p:nvPr>
            <p:ph type="body" idx="1"/>
          </p:nvPr>
        </p:nvSpPr>
        <p:spPr/>
        <p:txBody>
          <a:bodyPr/>
          <a:lstStyle/>
          <a:p>
            <a:pPr marL="0" indent="0">
              <a:buNone/>
            </a:pPr>
            <a:endParaRPr lang="en-IN" dirty="0"/>
          </a:p>
        </p:txBody>
      </p:sp>
      <p:graphicFrame>
        <p:nvGraphicFramePr>
          <p:cNvPr id="4" name="Diagram 3">
            <a:extLst>
              <a:ext uri="{FF2B5EF4-FFF2-40B4-BE49-F238E27FC236}">
                <a16:creationId xmlns:a16="http://schemas.microsoft.com/office/drawing/2014/main" xmlns="" id="{03AC0769-781D-424A-B189-1982F0172BC2}"/>
              </a:ext>
            </a:extLst>
          </p:cNvPr>
          <p:cNvGraphicFramePr/>
          <p:nvPr>
            <p:extLst>
              <p:ext uri="{D42A27DB-BD31-4B8C-83A1-F6EECF244321}">
                <p14:modId xmlns:p14="http://schemas.microsoft.com/office/powerpoint/2010/main" val="3621257953"/>
              </p:ext>
            </p:extLst>
          </p:nvPr>
        </p:nvGraphicFramePr>
        <p:xfrm>
          <a:off x="3153102" y="1570040"/>
          <a:ext cx="7006897" cy="4525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2951696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8BB4EF-BA7B-4EAD-91DD-057B3AA36A4A}"/>
              </a:ext>
            </a:extLst>
          </p:cNvPr>
          <p:cNvSpPr>
            <a:spLocks noGrp="1"/>
          </p:cNvSpPr>
          <p:nvPr>
            <p:ph type="title"/>
          </p:nvPr>
        </p:nvSpPr>
        <p:spPr/>
        <p:txBody>
          <a:bodyPr/>
          <a:lstStyle/>
          <a:p>
            <a:r>
              <a:rPr lang="en-IN" dirty="0"/>
              <a:t>Software Requirements</a:t>
            </a:r>
          </a:p>
        </p:txBody>
      </p:sp>
      <p:graphicFrame>
        <p:nvGraphicFramePr>
          <p:cNvPr id="4" name="Diagram 3">
            <a:extLst>
              <a:ext uri="{FF2B5EF4-FFF2-40B4-BE49-F238E27FC236}">
                <a16:creationId xmlns:a16="http://schemas.microsoft.com/office/drawing/2014/main" xmlns="" id="{4190F2F3-FF1B-4834-B968-3CB9398B674C}"/>
              </a:ext>
            </a:extLst>
          </p:cNvPr>
          <p:cNvGraphicFramePr/>
          <p:nvPr>
            <p:extLst>
              <p:ext uri="{D42A27DB-BD31-4B8C-83A1-F6EECF244321}">
                <p14:modId xmlns:p14="http://schemas.microsoft.com/office/powerpoint/2010/main" val="3372974305"/>
              </p:ext>
            </p:extLst>
          </p:nvPr>
        </p:nvGraphicFramePr>
        <p:xfrm>
          <a:off x="304800" y="1552787"/>
          <a:ext cx="11887200" cy="5305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626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BAEFD6-F0CF-4827-AC82-30D3AFB430F9}"/>
              </a:ext>
            </a:extLst>
          </p:cNvPr>
          <p:cNvSpPr>
            <a:spLocks noGrp="1"/>
          </p:cNvSpPr>
          <p:nvPr>
            <p:ph type="title"/>
          </p:nvPr>
        </p:nvSpPr>
        <p:spPr/>
        <p:txBody>
          <a:bodyPr/>
          <a:lstStyle/>
          <a:p>
            <a:r>
              <a:rPr lang="en-IN" dirty="0"/>
              <a:t>Project Description</a:t>
            </a:r>
          </a:p>
        </p:txBody>
      </p:sp>
      <p:sp>
        <p:nvSpPr>
          <p:cNvPr id="3" name="Text Placeholder 2">
            <a:extLst>
              <a:ext uri="{FF2B5EF4-FFF2-40B4-BE49-F238E27FC236}">
                <a16:creationId xmlns:a16="http://schemas.microsoft.com/office/drawing/2014/main" xmlns="" id="{8ABD5F27-433B-4B47-87A8-9A805CAD0E15}"/>
              </a:ext>
            </a:extLst>
          </p:cNvPr>
          <p:cNvSpPr>
            <a:spLocks noGrp="1"/>
          </p:cNvSpPr>
          <p:nvPr>
            <p:ph type="body" idx="1"/>
          </p:nvPr>
        </p:nvSpPr>
        <p:spPr/>
        <p:txBody>
          <a:bodyPr/>
          <a:lstStyle/>
          <a:p>
            <a:endParaRPr lang="en-IN" dirty="0"/>
          </a:p>
        </p:txBody>
      </p:sp>
      <p:graphicFrame>
        <p:nvGraphicFramePr>
          <p:cNvPr id="5" name="Diagram 4">
            <a:extLst>
              <a:ext uri="{FF2B5EF4-FFF2-40B4-BE49-F238E27FC236}">
                <a16:creationId xmlns:a16="http://schemas.microsoft.com/office/drawing/2014/main" xmlns="" id="{11239133-5A12-4581-9B79-B976F012F8FE}"/>
              </a:ext>
            </a:extLst>
          </p:cNvPr>
          <p:cNvGraphicFramePr/>
          <p:nvPr>
            <p:extLst>
              <p:ext uri="{D42A27DB-BD31-4B8C-83A1-F6EECF244321}">
                <p14:modId xmlns:p14="http://schemas.microsoft.com/office/powerpoint/2010/main" val="1509425072"/>
              </p:ext>
            </p:extLst>
          </p:nvPr>
        </p:nvGraphicFramePr>
        <p:xfrm>
          <a:off x="1010920" y="3251200"/>
          <a:ext cx="10474960" cy="21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865385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434CA7F-88DF-4FBD-BB16-775400D53B13}"/>
              </a:ext>
            </a:extLst>
          </p:cNvPr>
          <p:cNvSpPr>
            <a:spLocks noGrp="1"/>
          </p:cNvSpPr>
          <p:nvPr>
            <p:ph type="title"/>
          </p:nvPr>
        </p:nvSpPr>
        <p:spPr/>
        <p:txBody>
          <a:bodyPr>
            <a:normAutofit fontScale="90000"/>
          </a:bodyPr>
          <a:lstStyle/>
          <a:p>
            <a:r>
              <a:rPr lang="en-IN" dirty="0"/>
              <a:t>Hardware Requirements </a:t>
            </a:r>
            <a:br>
              <a:rPr lang="en-IN" dirty="0"/>
            </a:br>
            <a:r>
              <a:rPr lang="en-IN" dirty="0"/>
              <a:t>Raspberry Pi</a:t>
            </a:r>
          </a:p>
        </p:txBody>
      </p:sp>
      <p:pic>
        <p:nvPicPr>
          <p:cNvPr id="4" name="Picture 3">
            <a:extLst>
              <a:ext uri="{FF2B5EF4-FFF2-40B4-BE49-F238E27FC236}">
                <a16:creationId xmlns:a16="http://schemas.microsoft.com/office/drawing/2014/main" xmlns="" id="{90C5FA5B-BF0E-4613-81EF-B3B9E72D4693}"/>
              </a:ext>
            </a:extLst>
          </p:cNvPr>
          <p:cNvPicPr>
            <a:picLocks noChangeAspect="1"/>
          </p:cNvPicPr>
          <p:nvPr/>
        </p:nvPicPr>
        <p:blipFill>
          <a:blip r:embed="rId2"/>
          <a:stretch>
            <a:fillRect/>
          </a:stretch>
        </p:blipFill>
        <p:spPr>
          <a:xfrm>
            <a:off x="2245360" y="1958212"/>
            <a:ext cx="7609840" cy="3904108"/>
          </a:xfrm>
          <a:prstGeom prst="rect">
            <a:avLst/>
          </a:prstGeom>
        </p:spPr>
      </p:pic>
    </p:spTree>
    <p:extLst>
      <p:ext uri="{BB962C8B-B14F-4D97-AF65-F5344CB8AC3E}">
        <p14:creationId xmlns:p14="http://schemas.microsoft.com/office/powerpoint/2010/main" val="324260927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References"/>
          <p:cNvSpPr txBox="1">
            <a:spLocks noGrp="1"/>
          </p:cNvSpPr>
          <p:nvPr>
            <p:ph type="title"/>
          </p:nvPr>
        </p:nvSpPr>
        <p:spPr>
          <a:prstGeom prst="rect">
            <a:avLst/>
          </a:prstGeom>
        </p:spPr>
        <p:txBody>
          <a:bodyPr/>
          <a:lstStyle/>
          <a:p>
            <a:pPr marL="342890" indent="-342890" algn="just">
              <a:spcBef>
                <a:spcPts val="500"/>
              </a:spcBef>
              <a:buFont typeface="Arial"/>
              <a:defRPr sz="2400" b="1"/>
            </a:pPr>
            <a:r>
              <a:rPr dirty="0"/>
              <a:t>                                                                </a:t>
            </a:r>
            <a:r>
              <a:rPr sz="3300" dirty="0"/>
              <a:t> References</a:t>
            </a:r>
          </a:p>
        </p:txBody>
      </p:sp>
      <p:sp>
        <p:nvSpPr>
          <p:cNvPr id="92" name="Reference [1] Pu, I.M., 2006, Fundamental Data Compression, Elsevier, Britain. [2] Blelloch, E., 2002. Introduction to Data Compression, Computer Science Department, Carnegie Mellon University. [3] Kesheng, W., J. Otoo and S. Arie, 2006. Optimizing bitma"/>
          <p:cNvSpPr txBox="1">
            <a:spLocks noGrp="1"/>
          </p:cNvSpPr>
          <p:nvPr>
            <p:ph type="body" idx="1"/>
          </p:nvPr>
        </p:nvSpPr>
        <p:spPr>
          <a:xfrm>
            <a:off x="703385" y="1752600"/>
            <a:ext cx="11031415" cy="4516315"/>
          </a:xfrm>
          <a:prstGeom prst="rect">
            <a:avLst/>
          </a:prstGeom>
        </p:spPr>
        <p:txBody>
          <a:bodyPr>
            <a:normAutofit/>
          </a:bodyPr>
          <a:lstStyle>
            <a:lvl1pPr marL="0" indent="0" defTabSz="457200">
              <a:spcBef>
                <a:spcPts val="0"/>
              </a:spcBef>
              <a:buSzTx/>
              <a:buFontTx/>
              <a:buNone/>
              <a:defRPr sz="1800">
                <a:latin typeface="Times Roman"/>
                <a:ea typeface="Times Roman"/>
                <a:cs typeface="Times Roman"/>
                <a:sym typeface="Times Roman"/>
              </a:defRPr>
            </a:lvl1pPr>
          </a:lstStyle>
          <a:p>
            <a:pPr marL="342900" indent="-342900" fontAlgn="base">
              <a:buFont typeface="+mj-lt"/>
              <a:buAutoNum type="arabicPeriod"/>
            </a:pPr>
            <a:r>
              <a:rPr lang="en-IN" b="1" dirty="0">
                <a:hlinkClick r:id="rId2"/>
              </a:rPr>
              <a:t>http://www.Wikipedia.org</a:t>
            </a:r>
            <a:endParaRPr lang="en-IN" b="1" dirty="0"/>
          </a:p>
          <a:p>
            <a:pPr marL="342900" indent="-342900" fontAlgn="base">
              <a:buFont typeface="+mj-lt"/>
              <a:buAutoNum type="arabicPeriod"/>
            </a:pPr>
            <a:r>
              <a:rPr lang="en-IN" b="1" dirty="0">
                <a:hlinkClick r:id="rId3"/>
              </a:rPr>
              <a:t>http://www.nec.com/en/global/solutions/biometrics/technologies/face_recognition.html</a:t>
            </a:r>
            <a:endParaRPr lang="en-IN" b="1" dirty="0"/>
          </a:p>
          <a:p>
            <a:pPr marL="342900" indent="-342900" fontAlgn="base">
              <a:buFont typeface="+mj-lt"/>
              <a:buAutoNum type="arabicPeriod"/>
            </a:pPr>
            <a:r>
              <a:rPr lang="en-IN" b="1" dirty="0">
                <a:hlinkClick r:id="rId4"/>
              </a:rPr>
              <a:t>https://www.raspberrypi.org</a:t>
            </a:r>
            <a:endParaRPr lang="en-IN" b="1" dirty="0"/>
          </a:p>
          <a:p>
            <a:pPr marL="342900" indent="-342900" fontAlgn="base">
              <a:buFont typeface="+mj-lt"/>
              <a:buAutoNum type="arabicPeriod"/>
            </a:pPr>
            <a:r>
              <a:rPr lang="en-IN" b="1" dirty="0">
                <a:hlinkClick r:id="rId5"/>
              </a:rPr>
              <a:t>https://www.python.org</a:t>
            </a:r>
            <a:endParaRPr lang="en-IN" b="1" dirty="0"/>
          </a:p>
          <a:p>
            <a:pPr marL="342900" indent="-342900" fontAlgn="base">
              <a:buFont typeface="+mj-lt"/>
              <a:buAutoNum type="arabicPeriod"/>
            </a:pPr>
            <a:r>
              <a:rPr lang="en-IN" b="1" dirty="0">
                <a:hlinkClick r:id="rId6"/>
              </a:rPr>
              <a:t>https://www.elinux.org</a:t>
            </a:r>
            <a:endParaRPr lang="en-IN" b="1" dirty="0"/>
          </a:p>
          <a:p>
            <a:pPr marL="342900" indent="-342900" fontAlgn="base">
              <a:buFont typeface="+mj-lt"/>
              <a:buAutoNum type="arabicPeriod"/>
            </a:pPr>
            <a:r>
              <a:rPr lang="en-IN" b="1" dirty="0"/>
              <a:t>https://www.raspbian.org/RaspbianELinux </a:t>
            </a:r>
          </a:p>
          <a:p>
            <a:pPr marL="342900" indent="-342900" fontAlgn="base">
              <a:buFont typeface="+mj-lt"/>
              <a:buAutoNum type="arabicPeriod"/>
            </a:pPr>
            <a:r>
              <a:rPr lang="en-IN" b="1" dirty="0"/>
              <a:t>https://reference wolfram.com/language/tutorial/</a:t>
            </a:r>
            <a:r>
              <a:rPr lang="en-IN" b="1" dirty="0" err="1"/>
              <a:t>EigenvaluesAnd</a:t>
            </a:r>
            <a:r>
              <a:rPr lang="en-IN" b="1" dirty="0"/>
              <a:t> Eigenvectors.html</a:t>
            </a:r>
          </a:p>
          <a:p>
            <a:pPr marL="342900" indent="-342900" fontAlgn="base">
              <a:buFont typeface="+mj-lt"/>
              <a:buAutoNum type="arabicPeriod"/>
            </a:pPr>
            <a:r>
              <a:rPr lang="en-IN" b="1" dirty="0">
                <a:hlinkClick r:id="rId7"/>
              </a:rPr>
              <a:t>https://learn.adafruit.com/raspberry-pi-face-recognition-treasurebox/overview</a:t>
            </a:r>
            <a:endParaRPr lang="en-IN" b="1" dirty="0"/>
          </a:p>
          <a:p>
            <a:pPr marL="342900" indent="-342900" fontAlgn="base">
              <a:buFont typeface="+mj-lt"/>
              <a:buAutoNum type="arabicPeriod"/>
            </a:pPr>
            <a:r>
              <a:rPr lang="en-IN" dirty="0">
                <a:solidFill>
                  <a:schemeClr val="tx1"/>
                </a:solidFill>
              </a:rPr>
              <a:t> </a:t>
            </a:r>
          </a:p>
          <a:p>
            <a:pPr fontAlgn="base"/>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90521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1"/>
          <p:cNvSpPr txBox="1">
            <a:spLocks noGrp="1"/>
          </p:cNvSpPr>
          <p:nvPr>
            <p:ph type="title"/>
          </p:nvPr>
        </p:nvSpPr>
        <p:spPr>
          <a:xfrm>
            <a:off x="0" y="383267"/>
            <a:ext cx="12192000" cy="1181101"/>
          </a:xfrm>
          <a:prstGeom prst="rect">
            <a:avLst/>
          </a:prstGeom>
        </p:spPr>
        <p:txBody>
          <a:bodyPr>
            <a:noAutofit/>
          </a:bodyPr>
          <a:lstStyle/>
          <a:p>
            <a:pPr defTabSz="219450">
              <a:defRPr sz="1536" b="1" u="sng">
                <a:solidFill>
                  <a:srgbClr val="000000"/>
                </a:solidFill>
              </a:defRPr>
            </a:pPr>
            <a:r>
              <a:rPr sz="2400" dirty="0"/>
              <a:t/>
            </a:r>
            <a:br>
              <a:rPr sz="2400" dirty="0"/>
            </a:br>
            <a:r>
              <a:rPr sz="2400" dirty="0">
                <a:latin typeface="Times New Roman"/>
                <a:ea typeface="Times New Roman"/>
                <a:cs typeface="Times New Roman"/>
                <a:sym typeface="Times New Roman"/>
              </a:rPr>
              <a:t>Minor Project – </a:t>
            </a:r>
            <a:r>
              <a:rPr lang="en-IN" sz="2400" dirty="0">
                <a:latin typeface="Times New Roman"/>
                <a:ea typeface="Times New Roman"/>
                <a:cs typeface="Times New Roman"/>
                <a:sym typeface="Times New Roman"/>
              </a:rPr>
              <a:t>II</a:t>
            </a:r>
            <a:r>
              <a:rPr sz="2400" dirty="0">
                <a:latin typeface="Times New Roman"/>
                <a:ea typeface="Times New Roman"/>
                <a:cs typeface="Times New Roman"/>
                <a:sym typeface="Times New Roman"/>
              </a:rPr>
              <a:t/>
            </a:r>
            <a:br>
              <a:rPr sz="2400" dirty="0">
                <a:latin typeface="Times New Roman"/>
                <a:ea typeface="Times New Roman"/>
                <a:cs typeface="Times New Roman"/>
                <a:sym typeface="Times New Roman"/>
              </a:rPr>
            </a:br>
            <a:r>
              <a:rPr sz="2400" dirty="0">
                <a:latin typeface="Times New Roman"/>
                <a:ea typeface="Times New Roman"/>
                <a:cs typeface="Times New Roman"/>
                <a:sym typeface="Times New Roman"/>
              </a:rPr>
              <a:t/>
            </a:r>
            <a:br>
              <a:rPr sz="2400" dirty="0">
                <a:latin typeface="Times New Roman"/>
                <a:ea typeface="Times New Roman"/>
                <a:cs typeface="Times New Roman"/>
                <a:sym typeface="Times New Roman"/>
              </a:rPr>
            </a:br>
            <a:r>
              <a:rPr lang="en-IN" sz="2400" b="1" u="sng" dirty="0"/>
              <a:t>Facial Recognition Door Unlock</a:t>
            </a:r>
            <a:br>
              <a:rPr lang="en-IN" sz="2400" b="1" u="sng" dirty="0"/>
            </a:br>
            <a:endParaRPr sz="2400" i="1" dirty="0">
              <a:latin typeface="Times New Roman"/>
              <a:ea typeface="Times New Roman"/>
              <a:cs typeface="Times New Roman"/>
              <a:sym typeface="Times New Roman"/>
            </a:endParaRPr>
          </a:p>
        </p:txBody>
      </p:sp>
      <p:graphicFrame>
        <p:nvGraphicFramePr>
          <p:cNvPr id="55" name="Content Placeholder 7"/>
          <p:cNvGraphicFramePr/>
          <p:nvPr>
            <p:extLst>
              <p:ext uri="{D42A27DB-BD31-4B8C-83A1-F6EECF244321}">
                <p14:modId xmlns:p14="http://schemas.microsoft.com/office/powerpoint/2010/main" val="1078434175"/>
              </p:ext>
            </p:extLst>
          </p:nvPr>
        </p:nvGraphicFramePr>
        <p:xfrm>
          <a:off x="1818140" y="2847056"/>
          <a:ext cx="8555720" cy="2574835"/>
        </p:xfrm>
        <a:graphic>
          <a:graphicData uri="http://schemas.openxmlformats.org/drawingml/2006/table">
            <a:tbl>
              <a:tblPr firstRow="1">
                <a:tableStyleId>{4C3C2611-4C71-4FC5-86AE-919BDF0F9419}</a:tableStyleId>
              </a:tblPr>
              <a:tblGrid>
                <a:gridCol w="2138930">
                  <a:extLst>
                    <a:ext uri="{9D8B030D-6E8A-4147-A177-3AD203B41FA5}">
                      <a16:colId xmlns:a16="http://schemas.microsoft.com/office/drawing/2014/main" xmlns="" val="20000"/>
                    </a:ext>
                  </a:extLst>
                </a:gridCol>
                <a:gridCol w="2138930">
                  <a:extLst>
                    <a:ext uri="{9D8B030D-6E8A-4147-A177-3AD203B41FA5}">
                      <a16:colId xmlns:a16="http://schemas.microsoft.com/office/drawing/2014/main" xmlns="" val="20001"/>
                    </a:ext>
                  </a:extLst>
                </a:gridCol>
                <a:gridCol w="2138930">
                  <a:extLst>
                    <a:ext uri="{9D8B030D-6E8A-4147-A177-3AD203B41FA5}">
                      <a16:colId xmlns:a16="http://schemas.microsoft.com/office/drawing/2014/main" xmlns="" val="20002"/>
                    </a:ext>
                  </a:extLst>
                </a:gridCol>
                <a:gridCol w="2138930">
                  <a:extLst>
                    <a:ext uri="{9D8B030D-6E8A-4147-A177-3AD203B41FA5}">
                      <a16:colId xmlns:a16="http://schemas.microsoft.com/office/drawing/2014/main" xmlns="" val="20003"/>
                    </a:ext>
                  </a:extLst>
                </a:gridCol>
              </a:tblGrid>
              <a:tr h="704101">
                <a:tc>
                  <a:txBody>
                    <a:bodyPr/>
                    <a:lstStyle/>
                    <a:p>
                      <a:pPr algn="ctr">
                        <a:defRPr sz="1800" b="0">
                          <a:solidFill>
                            <a:srgbClr val="000000"/>
                          </a:solidFill>
                        </a:defRPr>
                      </a:pPr>
                      <a:r>
                        <a:rPr sz="1900" b="1">
                          <a:solidFill>
                            <a:srgbClr val="FFFFFF"/>
                          </a:solidFill>
                        </a:rPr>
                        <a:t>MEMBER’S NAME</a:t>
                      </a:r>
                    </a:p>
                  </a:txBody>
                  <a:tcPr marL="45720" marR="45720" horzOverflow="overflow">
                    <a:lnL>
                      <a:solidFill>
                        <a:srgbClr val="F69240"/>
                      </a:solidFill>
                    </a:lnL>
                  </a:tcPr>
                </a:tc>
                <a:tc>
                  <a:txBody>
                    <a:bodyPr/>
                    <a:lstStyle/>
                    <a:p>
                      <a:pPr algn="ctr">
                        <a:defRPr sz="1800" b="0">
                          <a:solidFill>
                            <a:srgbClr val="000000"/>
                          </a:solidFill>
                        </a:defRPr>
                      </a:pPr>
                      <a:r>
                        <a:rPr sz="1900" b="1">
                          <a:solidFill>
                            <a:srgbClr val="FFFFFF"/>
                          </a:solidFill>
                        </a:rPr>
                        <a:t>ROLL NUMBER</a:t>
                      </a:r>
                    </a:p>
                  </a:txBody>
                  <a:tcPr marL="45720" marR="45720" horzOverflow="overflow"/>
                </a:tc>
                <a:tc>
                  <a:txBody>
                    <a:bodyPr/>
                    <a:lstStyle/>
                    <a:p>
                      <a:pPr algn="ctr">
                        <a:defRPr sz="1800" b="0">
                          <a:solidFill>
                            <a:srgbClr val="000000"/>
                          </a:solidFill>
                        </a:defRPr>
                      </a:pPr>
                      <a:r>
                        <a:rPr sz="1900" b="1">
                          <a:solidFill>
                            <a:srgbClr val="FFFFFF"/>
                          </a:solidFill>
                        </a:rPr>
                        <a:t>SAP ID</a:t>
                      </a:r>
                    </a:p>
                  </a:txBody>
                  <a:tcPr marL="45720" marR="45720" horzOverflow="overflow"/>
                </a:tc>
                <a:tc>
                  <a:txBody>
                    <a:bodyPr/>
                    <a:lstStyle/>
                    <a:p>
                      <a:pPr algn="ctr">
                        <a:defRPr sz="1800" b="0">
                          <a:solidFill>
                            <a:srgbClr val="000000"/>
                          </a:solidFill>
                        </a:defRPr>
                      </a:pPr>
                      <a:r>
                        <a:rPr sz="1900" b="1">
                          <a:solidFill>
                            <a:srgbClr val="FFFFFF"/>
                          </a:solidFill>
                        </a:rPr>
                        <a:t>BRANCH</a:t>
                      </a:r>
                    </a:p>
                  </a:txBody>
                  <a:tcPr marL="45720" marR="45720" horzOverflow="overflow">
                    <a:lnR>
                      <a:solidFill>
                        <a:srgbClr val="F69240"/>
                      </a:solidFill>
                    </a:lnR>
                  </a:tcPr>
                </a:tc>
                <a:extLst>
                  <a:ext uri="{0D108BD9-81ED-4DB2-BD59-A6C34878D82A}">
                    <a16:rowId xmlns:a16="http://schemas.microsoft.com/office/drawing/2014/main" xmlns="" val="10000"/>
                  </a:ext>
                </a:extLst>
              </a:tr>
              <a:tr h="400058">
                <a:tc>
                  <a:txBody>
                    <a:bodyPr/>
                    <a:lstStyle/>
                    <a:p>
                      <a:pPr algn="ctr">
                        <a:defRPr sz="1800"/>
                      </a:pPr>
                      <a:r>
                        <a:rPr lang="en-IN" sz="1900" dirty="0"/>
                        <a:t>RAJUL DUBEY</a:t>
                      </a:r>
                      <a:endParaRPr sz="1900" dirty="0"/>
                    </a:p>
                  </a:txBody>
                  <a:tcPr marL="45720" marR="45720" horzOverflow="overflow">
                    <a:lnL>
                      <a:solidFill>
                        <a:srgbClr val="F69240"/>
                      </a:solidFill>
                    </a:lnL>
                    <a:lnB>
                      <a:solidFill>
                        <a:srgbClr val="F69240"/>
                      </a:solidFill>
                    </a:lnB>
                  </a:tcPr>
                </a:tc>
                <a:tc>
                  <a:txBody>
                    <a:bodyPr/>
                    <a:lstStyle/>
                    <a:p>
                      <a:pPr algn="ctr">
                        <a:defRPr sz="1800"/>
                      </a:pPr>
                      <a:r>
                        <a:rPr lang="en-IN" sz="1900" dirty="0"/>
                        <a:t>R171218081</a:t>
                      </a:r>
                      <a:endParaRPr sz="1900" dirty="0"/>
                    </a:p>
                  </a:txBody>
                  <a:tcPr marL="45720" marR="45720" horzOverflow="overflow">
                    <a:lnB>
                      <a:solidFill>
                        <a:srgbClr val="F69240"/>
                      </a:solidFill>
                    </a:lnB>
                  </a:tcPr>
                </a:tc>
                <a:tc>
                  <a:txBody>
                    <a:bodyPr/>
                    <a:lstStyle/>
                    <a:p>
                      <a:pPr algn="ctr">
                        <a:defRPr sz="1800"/>
                      </a:pPr>
                      <a:r>
                        <a:rPr lang="en-IN" sz="1900" dirty="0"/>
                        <a:t>500069424</a:t>
                      </a:r>
                      <a:endParaRPr sz="1900" dirty="0"/>
                    </a:p>
                  </a:txBody>
                  <a:tcPr marL="45720" marR="45720" horzOverflow="overflow">
                    <a:lnB>
                      <a:solidFill>
                        <a:srgbClr val="F69240"/>
                      </a:solidFill>
                    </a:lnB>
                  </a:tcPr>
                </a:tc>
                <a:tc>
                  <a:txBody>
                    <a:bodyPr/>
                    <a:lstStyle/>
                    <a:p>
                      <a:pPr algn="ctr">
                        <a:defRPr sz="1800"/>
                      </a:pPr>
                      <a:r>
                        <a:rPr lang="en-IN" sz="1900" dirty="0"/>
                        <a:t>DEVOPS</a:t>
                      </a:r>
                      <a:endParaRPr sz="1900" dirty="0"/>
                    </a:p>
                  </a:txBody>
                  <a:tcPr marL="45720" marR="45720" horzOverflow="overflow">
                    <a:lnR>
                      <a:solidFill>
                        <a:srgbClr val="F69240"/>
                      </a:solidFill>
                    </a:lnR>
                    <a:lnB>
                      <a:solidFill>
                        <a:srgbClr val="F69240"/>
                      </a:solidFill>
                    </a:lnB>
                  </a:tcPr>
                </a:tc>
                <a:extLst>
                  <a:ext uri="{0D108BD9-81ED-4DB2-BD59-A6C34878D82A}">
                    <a16:rowId xmlns:a16="http://schemas.microsoft.com/office/drawing/2014/main" xmlns="" val="10001"/>
                  </a:ext>
                </a:extLst>
              </a:tr>
              <a:tr h="400058">
                <a:tc>
                  <a:txBody>
                    <a:bodyPr/>
                    <a:lstStyle/>
                    <a:p>
                      <a:pPr algn="ctr">
                        <a:defRPr sz="1800"/>
                      </a:pPr>
                      <a:r>
                        <a:rPr lang="en-IN" sz="1900" dirty="0"/>
                        <a:t>SHRIYANSH KAUSHIK</a:t>
                      </a:r>
                      <a:endParaRPr sz="1900" dirty="0"/>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lang="en-IN" sz="1900" dirty="0"/>
                        <a:t>R171218100</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500067485 </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DEVOPS</a:t>
                      </a:r>
                      <a:endParaRPr sz="1900" dirty="0"/>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xmlns="" val="10002"/>
                  </a:ext>
                </a:extLst>
              </a:tr>
              <a:tr h="400058">
                <a:tc>
                  <a:txBody>
                    <a:bodyPr/>
                    <a:lstStyle/>
                    <a:p>
                      <a:pPr algn="ctr">
                        <a:defRPr sz="1800"/>
                      </a:pPr>
                      <a:r>
                        <a:rPr lang="en-IN" sz="1900" dirty="0"/>
                        <a:t>KARAN SHARMA</a:t>
                      </a:r>
                      <a:endParaRPr sz="1900" dirty="0"/>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lang="en-IN" sz="1900" dirty="0"/>
                        <a:t>R171218117</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500070100</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DEVOPS</a:t>
                      </a:r>
                      <a:endParaRPr sz="1900" dirty="0"/>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xmlns="" val="10003"/>
                  </a:ext>
                </a:extLst>
              </a:tr>
              <a:tr h="400058">
                <a:tc>
                  <a:txBody>
                    <a:bodyPr/>
                    <a:lstStyle/>
                    <a:p>
                      <a:pPr algn="ctr">
                        <a:defRPr sz="1800"/>
                      </a:pPr>
                      <a:r>
                        <a:rPr lang="en-IN" sz="1900" dirty="0"/>
                        <a:t>DEVESH YADAV</a:t>
                      </a:r>
                      <a:endParaRPr sz="1900" dirty="0"/>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lang="en-IN" sz="1900" dirty="0"/>
                        <a:t>R171218038</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50006965</a:t>
                      </a:r>
                      <a:endParaRPr sz="1900" dirty="0"/>
                    </a:p>
                  </a:txBody>
                  <a:tcPr marL="45720" marR="45720" horzOverflow="overflow">
                    <a:lnT>
                      <a:solidFill>
                        <a:srgbClr val="F69240"/>
                      </a:solidFill>
                    </a:lnT>
                    <a:lnB>
                      <a:solidFill>
                        <a:srgbClr val="F69240"/>
                      </a:solidFill>
                    </a:lnB>
                  </a:tcPr>
                </a:tc>
                <a:tc>
                  <a:txBody>
                    <a:bodyPr/>
                    <a:lstStyle/>
                    <a:p>
                      <a:pPr algn="ctr">
                        <a:defRPr sz="1800"/>
                      </a:pPr>
                      <a:r>
                        <a:rPr lang="en-IN" sz="1900" dirty="0"/>
                        <a:t>DEVOPS</a:t>
                      </a:r>
                      <a:endParaRPr sz="1900" dirty="0"/>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xmlns="" val="10004"/>
                  </a:ext>
                </a:extLst>
              </a:tr>
            </a:tbl>
          </a:graphicData>
        </a:graphic>
      </p:graphicFrame>
      <p:sp>
        <p:nvSpPr>
          <p:cNvPr id="56" name="Rectangle 7"/>
          <p:cNvSpPr txBox="1"/>
          <p:nvPr/>
        </p:nvSpPr>
        <p:spPr>
          <a:xfrm>
            <a:off x="3093720" y="5550946"/>
            <a:ext cx="6004560" cy="19082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2000" b="1" u="sng"/>
            </a:pPr>
            <a:r>
              <a:rPr dirty="0"/>
              <a:t>Under the guidance of</a:t>
            </a:r>
            <a:endParaRPr lang="en-IN" dirty="0"/>
          </a:p>
          <a:p>
            <a:pPr algn="ctr">
              <a:defRPr sz="2000" b="1" u="sng"/>
            </a:pPr>
            <a:r>
              <a:rPr lang="en-US" sz="1800" b="1" dirty="0"/>
              <a:t>Mr. </a:t>
            </a:r>
            <a:r>
              <a:rPr lang="en-US" sz="1800" b="1" dirty="0" err="1"/>
              <a:t>Pushpendra</a:t>
            </a:r>
            <a:r>
              <a:rPr lang="en-US" sz="1800" b="1" dirty="0"/>
              <a:t> Rajput</a:t>
            </a:r>
          </a:p>
          <a:p>
            <a:pPr algn="ctr">
              <a:defRPr sz="2000" b="1" u="sng"/>
            </a:pPr>
            <a:r>
              <a:rPr lang="en-US" sz="1800" b="1" u="sng" dirty="0"/>
              <a:t>Assistant  </a:t>
            </a:r>
            <a:r>
              <a:rPr lang="en-US" sz="1800" b="1" u="sng" dirty="0" err="1"/>
              <a:t>Professor,</a:t>
            </a:r>
            <a:r>
              <a:rPr lang="en-US" sz="2000" b="1" u="sng" dirty="0" err="1"/>
              <a:t>Cybernetics</a:t>
            </a:r>
            <a:r>
              <a:rPr lang="en-US" sz="2000" b="1" u="sng" dirty="0"/>
              <a:t> Cluster</a:t>
            </a:r>
          </a:p>
          <a:p>
            <a:pPr algn="ctr">
              <a:defRPr sz="2000" b="1" u="sng"/>
            </a:pPr>
            <a:r>
              <a:rPr lang="en-US" sz="2000" b="1" u="sng" dirty="0"/>
              <a:t> School of Computer Science</a:t>
            </a:r>
            <a:endParaRPr lang="en-US" sz="1800" b="1" u="sng" dirty="0"/>
          </a:p>
          <a:p>
            <a:pPr algn="ctr">
              <a:defRPr sz="2000" b="1" u="sng"/>
            </a:pPr>
            <a:endParaRPr lang="en-IN" sz="2000" b="1" dirty="0"/>
          </a:p>
          <a:p>
            <a:pPr algn="ctr">
              <a:defRPr sz="2000" b="1" u="sng"/>
            </a:pP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txBox="1">
            <a:spLocks noGrp="1"/>
          </p:cNvSpPr>
          <p:nvPr>
            <p:ph type="title"/>
          </p:nvPr>
        </p:nvSpPr>
        <p:spPr>
          <a:prstGeom prst="rect">
            <a:avLst/>
          </a:prstGeom>
        </p:spPr>
        <p:txBody>
          <a:bodyPr/>
          <a:lstStyle>
            <a:lvl1pPr>
              <a:defRPr b="1" u="sng">
                <a:latin typeface="Times New Roman"/>
                <a:ea typeface="Times New Roman"/>
                <a:cs typeface="Times New Roman"/>
                <a:sym typeface="Times New Roman"/>
              </a:defRPr>
            </a:lvl1pPr>
          </a:lstStyle>
          <a:p>
            <a:r>
              <a:t>CONTENTS</a:t>
            </a:r>
          </a:p>
        </p:txBody>
      </p:sp>
      <p:sp>
        <p:nvSpPr>
          <p:cNvPr id="59" name="Content Placeholder 2"/>
          <p:cNvSpPr txBox="1">
            <a:spLocks noGrp="1"/>
          </p:cNvSpPr>
          <p:nvPr>
            <p:ph type="body" sz="half" idx="1"/>
          </p:nvPr>
        </p:nvSpPr>
        <p:spPr>
          <a:xfrm>
            <a:off x="1117600" y="1455738"/>
            <a:ext cx="6391275" cy="4708526"/>
          </a:xfrm>
          <a:prstGeom prst="rect">
            <a:avLst/>
          </a:prstGeom>
        </p:spPr>
        <p:txBody>
          <a:bodyPr>
            <a:normAutofit lnSpcReduction="10000"/>
          </a:bodyPr>
          <a:lstStyle/>
          <a:p>
            <a:pPr algn="just">
              <a:spcBef>
                <a:spcPts val="500"/>
              </a:spcBef>
              <a:buSzTx/>
              <a:buNone/>
              <a:defRPr sz="2400" b="1"/>
            </a:pPr>
            <a:r>
              <a:rPr dirty="0"/>
              <a:t>Abstract</a:t>
            </a:r>
          </a:p>
          <a:p>
            <a:pPr algn="just">
              <a:spcBef>
                <a:spcPts val="500"/>
              </a:spcBef>
              <a:buSzTx/>
              <a:buNone/>
              <a:defRPr sz="2400" b="1"/>
            </a:pPr>
            <a:r>
              <a:rPr dirty="0"/>
              <a:t>Introduction</a:t>
            </a:r>
            <a:endParaRPr lang="en-IN" dirty="0"/>
          </a:p>
          <a:p>
            <a:pPr algn="just">
              <a:spcBef>
                <a:spcPts val="500"/>
              </a:spcBef>
              <a:buSzTx/>
              <a:buNone/>
              <a:defRPr sz="2400" b="1"/>
            </a:pPr>
            <a:r>
              <a:rPr lang="en-IN" dirty="0"/>
              <a:t>Problem Statement</a:t>
            </a:r>
            <a:endParaRPr dirty="0"/>
          </a:p>
          <a:p>
            <a:pPr algn="just">
              <a:spcBef>
                <a:spcPts val="500"/>
              </a:spcBef>
              <a:buSzTx/>
              <a:buNone/>
              <a:defRPr sz="2400" b="1"/>
            </a:pPr>
            <a:r>
              <a:rPr dirty="0"/>
              <a:t>Motivation</a:t>
            </a:r>
          </a:p>
          <a:p>
            <a:pPr algn="just">
              <a:spcBef>
                <a:spcPts val="500"/>
              </a:spcBef>
              <a:buSzTx/>
              <a:buNone/>
              <a:defRPr sz="2400" b="1"/>
            </a:pPr>
            <a:r>
              <a:rPr dirty="0"/>
              <a:t>Objective</a:t>
            </a:r>
          </a:p>
          <a:p>
            <a:pPr algn="just">
              <a:spcBef>
                <a:spcPts val="500"/>
              </a:spcBef>
              <a:buSzTx/>
              <a:buNone/>
              <a:defRPr sz="2400" b="1"/>
            </a:pPr>
            <a:r>
              <a:rPr dirty="0"/>
              <a:t>Methodology                                                    </a:t>
            </a:r>
          </a:p>
          <a:p>
            <a:pPr algn="just">
              <a:spcBef>
                <a:spcPts val="500"/>
              </a:spcBef>
              <a:buSzTx/>
              <a:buNone/>
              <a:defRPr sz="2400" b="1"/>
            </a:pPr>
            <a:r>
              <a:rPr lang="en-IN" dirty="0"/>
              <a:t>Hardware Requirements</a:t>
            </a:r>
          </a:p>
          <a:p>
            <a:pPr algn="just">
              <a:spcBef>
                <a:spcPts val="500"/>
              </a:spcBef>
              <a:buSzTx/>
              <a:buNone/>
              <a:defRPr sz="2400" b="1"/>
            </a:pPr>
            <a:r>
              <a:rPr lang="en-IN" dirty="0"/>
              <a:t>Software Requirements</a:t>
            </a:r>
          </a:p>
          <a:p>
            <a:pPr algn="just">
              <a:spcBef>
                <a:spcPts val="500"/>
              </a:spcBef>
              <a:buSzTx/>
              <a:buNone/>
              <a:defRPr sz="2400" b="1"/>
            </a:pPr>
            <a:r>
              <a:rPr lang="en-IN" dirty="0"/>
              <a:t>Project Description</a:t>
            </a:r>
          </a:p>
          <a:p>
            <a:pPr algn="just">
              <a:spcBef>
                <a:spcPts val="500"/>
              </a:spcBef>
              <a:buSzTx/>
              <a:buNone/>
              <a:defRPr sz="2400" b="1"/>
            </a:pPr>
            <a:r>
              <a:rPr lang="en-IN" dirty="0"/>
              <a:t>Raspberry Pi requirements</a:t>
            </a:r>
          </a:p>
          <a:p>
            <a:pPr algn="just">
              <a:spcBef>
                <a:spcPts val="500"/>
              </a:spcBef>
              <a:buSzTx/>
              <a:buNone/>
              <a:defRPr sz="2400" b="1"/>
            </a:pPr>
            <a:r>
              <a:rPr dirty="0"/>
              <a:t>References </a:t>
            </a:r>
            <a:r>
              <a:rPr b="0" dirty="0"/>
              <a:t>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Abstract"/>
          <p:cNvSpPr txBox="1">
            <a:spLocks noGrp="1"/>
          </p:cNvSpPr>
          <p:nvPr>
            <p:ph type="title"/>
          </p:nvPr>
        </p:nvSpPr>
        <p:spPr>
          <a:prstGeom prst="rect">
            <a:avLst/>
          </a:prstGeom>
        </p:spPr>
        <p:txBody>
          <a:bodyPr/>
          <a:lstStyle/>
          <a:p>
            <a:pPr marL="342890" indent="-342890" algn="just">
              <a:spcBef>
                <a:spcPts val="500"/>
              </a:spcBef>
              <a:buFont typeface="Arial"/>
              <a:defRPr sz="2400" b="1"/>
            </a:pPr>
            <a:r>
              <a:t>                                                                   </a:t>
            </a:r>
            <a:r>
              <a:rPr sz="3800"/>
              <a:t>Abstract</a:t>
            </a:r>
          </a:p>
        </p:txBody>
      </p:sp>
      <p:sp>
        <p:nvSpPr>
          <p:cNvPr id="62" name="Data compression is a common requirement for most of the computerised applications. There are number of data compression algorithms, which are dedicated to compress different data formats. Even for a single data type there are number of different compres"/>
          <p:cNvSpPr txBox="1">
            <a:spLocks noGrp="1"/>
          </p:cNvSpPr>
          <p:nvPr>
            <p:ph type="body" idx="1"/>
          </p:nvPr>
        </p:nvSpPr>
        <p:spPr>
          <a:xfrm>
            <a:off x="762000" y="1805619"/>
            <a:ext cx="10972800" cy="4525964"/>
          </a:xfrm>
          <a:prstGeom prst="rect">
            <a:avLst/>
          </a:prstGeom>
        </p:spPr>
        <p:txBody>
          <a:bodyPr>
            <a:normAutofit fontScale="92500"/>
          </a:bodyPr>
          <a:lstStyle>
            <a:lvl1pPr marL="0" indent="0" defTabSz="457200">
              <a:spcBef>
                <a:spcPts val="0"/>
              </a:spcBef>
              <a:buSzTx/>
              <a:buFontTx/>
              <a:buNone/>
              <a:defRPr sz="2400">
                <a:latin typeface="Times Roman"/>
                <a:ea typeface="Times Roman"/>
                <a:cs typeface="Times Roman"/>
                <a:sym typeface="Times Roman"/>
              </a:defRPr>
            </a:lvl1pPr>
          </a:lstStyle>
          <a:p>
            <a:pPr fontAlgn="base"/>
            <a:r>
              <a:rPr lang="en-IN" dirty="0"/>
              <a:t>When it comes to securing the shield of our house - the door - we must wisely choose a lock that does not compromise safety. In this technologically advanced age, upgrading ourselves from traditional mechanical locks to smart locks has become crucial. Today's digital door locks can come in handy, as they offer excellent features that can help you enhance and customize the security of your home as per your needs. One of these unique advantages that come with modern locks is Face Recognition Technology.</a:t>
            </a:r>
          </a:p>
          <a:p>
            <a:pPr fontAlgn="base"/>
            <a:r>
              <a:rPr lang="en-IN" dirty="0"/>
              <a:t>Face recognition is an advanced feature in digital locks where people can easily unlock the door using their faces. All you need to do is position your face in front of the lock, following which the camera scans it to check if it matches correctly with the pre-stored faceprints and then unlocks the door for you. </a:t>
            </a:r>
          </a:p>
          <a:p>
            <a:r>
              <a:rPr lang="en-IN" dirty="0"/>
              <a:t>The technicality behind the face recognition system is quite interesting, and so are its advantages. Let's take a closer look at the various benefits of using a quality access system such as the Hafele Re-Veal digital lock that offers the face recognition feature..</a:t>
            </a:r>
          </a:p>
          <a:p>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87D439-BF34-42CA-A4C7-63DC359127C5}"/>
              </a:ext>
            </a:extLst>
          </p:cNvPr>
          <p:cNvSpPr>
            <a:spLocks noGrp="1"/>
          </p:cNvSpPr>
          <p:nvPr>
            <p:ph type="title"/>
          </p:nvPr>
        </p:nvSpPr>
        <p:spPr>
          <a:xfrm>
            <a:off x="741680" y="0"/>
            <a:ext cx="10972800" cy="1143001"/>
          </a:xfrm>
        </p:spPr>
        <p:txBody>
          <a:bodyPr/>
          <a:lstStyle/>
          <a:p>
            <a:r>
              <a:rPr lang="en-IN" dirty="0"/>
              <a:t>Introduction</a:t>
            </a:r>
          </a:p>
        </p:txBody>
      </p:sp>
      <p:pic>
        <p:nvPicPr>
          <p:cNvPr id="7" name="Picture 6">
            <a:extLst>
              <a:ext uri="{FF2B5EF4-FFF2-40B4-BE49-F238E27FC236}">
                <a16:creationId xmlns:a16="http://schemas.microsoft.com/office/drawing/2014/main" xmlns="" id="{A961664A-978F-4F0F-B3AA-2D4FFF069610}"/>
              </a:ext>
            </a:extLst>
          </p:cNvPr>
          <p:cNvPicPr>
            <a:picLocks noChangeAspect="1"/>
          </p:cNvPicPr>
          <p:nvPr/>
        </p:nvPicPr>
        <p:blipFill>
          <a:blip r:embed="rId2"/>
          <a:stretch>
            <a:fillRect/>
          </a:stretch>
        </p:blipFill>
        <p:spPr>
          <a:xfrm>
            <a:off x="307237" y="973582"/>
            <a:ext cx="1615580" cy="1874682"/>
          </a:xfrm>
          <a:prstGeom prst="rect">
            <a:avLst/>
          </a:prstGeom>
        </p:spPr>
      </p:pic>
      <p:graphicFrame>
        <p:nvGraphicFramePr>
          <p:cNvPr id="8" name="Diagram 7">
            <a:extLst>
              <a:ext uri="{FF2B5EF4-FFF2-40B4-BE49-F238E27FC236}">
                <a16:creationId xmlns:a16="http://schemas.microsoft.com/office/drawing/2014/main" xmlns="" id="{8FD2F72B-D3A3-4708-8A5F-67BC0CEF56D7}"/>
              </a:ext>
            </a:extLst>
          </p:cNvPr>
          <p:cNvGraphicFramePr/>
          <p:nvPr>
            <p:extLst>
              <p:ext uri="{D42A27DB-BD31-4B8C-83A1-F6EECF244321}">
                <p14:modId xmlns:p14="http://schemas.microsoft.com/office/powerpoint/2010/main" val="1790299241"/>
              </p:ext>
            </p:extLst>
          </p:nvPr>
        </p:nvGraphicFramePr>
        <p:xfrm>
          <a:off x="2052320" y="571500"/>
          <a:ext cx="9398000" cy="59503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0FAA9F67-3D3A-455A-A909-5E5A47EA658F}"/>
              </a:ext>
            </a:extLst>
          </p:cNvPr>
          <p:cNvPicPr>
            <a:picLocks noChangeAspect="1"/>
          </p:cNvPicPr>
          <p:nvPr/>
        </p:nvPicPr>
        <p:blipFill>
          <a:blip r:embed="rId8"/>
          <a:stretch>
            <a:fillRect/>
          </a:stretch>
        </p:blipFill>
        <p:spPr>
          <a:xfrm>
            <a:off x="307237" y="3043402"/>
            <a:ext cx="1562206" cy="1373254"/>
          </a:xfrm>
          <a:prstGeom prst="rect">
            <a:avLst/>
          </a:prstGeom>
        </p:spPr>
      </p:pic>
      <p:pic>
        <p:nvPicPr>
          <p:cNvPr id="10" name="Picture 9">
            <a:extLst>
              <a:ext uri="{FF2B5EF4-FFF2-40B4-BE49-F238E27FC236}">
                <a16:creationId xmlns:a16="http://schemas.microsoft.com/office/drawing/2014/main" xmlns="" id="{98BFFBBC-79D0-49D5-89F9-2D3627AE4168}"/>
              </a:ext>
            </a:extLst>
          </p:cNvPr>
          <p:cNvPicPr>
            <a:picLocks noChangeAspect="1"/>
          </p:cNvPicPr>
          <p:nvPr/>
        </p:nvPicPr>
        <p:blipFill>
          <a:blip r:embed="rId9"/>
          <a:stretch>
            <a:fillRect/>
          </a:stretch>
        </p:blipFill>
        <p:spPr>
          <a:xfrm>
            <a:off x="307238" y="4667454"/>
            <a:ext cx="1562206" cy="1301326"/>
          </a:xfrm>
          <a:prstGeom prst="rect">
            <a:avLst/>
          </a:prstGeom>
        </p:spPr>
      </p:pic>
    </p:spTree>
    <p:extLst>
      <p:ext uri="{BB962C8B-B14F-4D97-AF65-F5344CB8AC3E}">
        <p14:creationId xmlns:p14="http://schemas.microsoft.com/office/powerpoint/2010/main" val="198298906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C89A3E-E660-4650-9626-FB3F355184A5}"/>
              </a:ext>
            </a:extLst>
          </p:cNvPr>
          <p:cNvSpPr>
            <a:spLocks noGrp="1"/>
          </p:cNvSpPr>
          <p:nvPr>
            <p:ph type="title"/>
          </p:nvPr>
        </p:nvSpPr>
        <p:spPr/>
        <p:txBody>
          <a:bodyPr/>
          <a:lstStyle/>
          <a:p>
            <a:r>
              <a:rPr lang="en-IN" dirty="0"/>
              <a:t>Introduction: USES</a:t>
            </a:r>
          </a:p>
        </p:txBody>
      </p:sp>
      <p:sp>
        <p:nvSpPr>
          <p:cNvPr id="4" name="Rectangle: Rounded Corners 3">
            <a:extLst>
              <a:ext uri="{FF2B5EF4-FFF2-40B4-BE49-F238E27FC236}">
                <a16:creationId xmlns:a16="http://schemas.microsoft.com/office/drawing/2014/main" xmlns="" id="{CAA6DF75-1813-4EBE-9CC9-FC3C33DE5BE5}"/>
              </a:ext>
            </a:extLst>
          </p:cNvPr>
          <p:cNvSpPr/>
          <p:nvPr/>
        </p:nvSpPr>
        <p:spPr>
          <a:xfrm>
            <a:off x="798786" y="3953790"/>
            <a:ext cx="2643351" cy="425646"/>
          </a:xfrm>
          <a:prstGeom prst="roundRect">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457189" rtl="0" fontAlgn="auto" latinLnBrk="0" hangingPunct="0">
              <a:lnSpc>
                <a:spcPct val="100000"/>
              </a:lnSpc>
              <a:spcBef>
                <a:spcPts val="0"/>
              </a:spcBef>
              <a:spcAft>
                <a:spcPts val="0"/>
              </a:spcAft>
              <a:buClrTx/>
              <a:buSzTx/>
              <a:buFontTx/>
              <a:buNone/>
              <a:tabLst/>
            </a:pPr>
            <a:r>
              <a:rPr kumimoji="0" lang="en-IN" sz="1900" b="1" i="0" u="none" strike="noStrike" cap="none" spc="0" normalizeH="0" baseline="0" dirty="0">
                <a:ln>
                  <a:noFill/>
                </a:ln>
                <a:solidFill>
                  <a:srgbClr val="000000"/>
                </a:solidFill>
                <a:effectLst/>
                <a:uFillTx/>
                <a:latin typeface="+mn-lt"/>
                <a:ea typeface="+mn-ea"/>
                <a:cs typeface="+mn-cs"/>
                <a:sym typeface="Calibri"/>
              </a:rPr>
              <a:t>User Security</a:t>
            </a:r>
          </a:p>
        </p:txBody>
      </p:sp>
      <p:sp>
        <p:nvSpPr>
          <p:cNvPr id="5" name="Text Placeholder 4">
            <a:extLst>
              <a:ext uri="{FF2B5EF4-FFF2-40B4-BE49-F238E27FC236}">
                <a16:creationId xmlns:a16="http://schemas.microsoft.com/office/drawing/2014/main" xmlns="" id="{2A16C059-187F-481C-B40F-90795FA3DF29}"/>
              </a:ext>
            </a:extLst>
          </p:cNvPr>
          <p:cNvSpPr>
            <a:spLocks noGrp="1"/>
          </p:cNvSpPr>
          <p:nvPr>
            <p:ph type="body" idx="1"/>
          </p:nvPr>
        </p:nvSpPr>
        <p:spPr>
          <a:xfrm>
            <a:off x="4624550" y="3953789"/>
            <a:ext cx="2643351" cy="1018716"/>
          </a:xfrm>
          <a:prstGeom prst="roundRect">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indent="0" algn="ctr">
              <a:buNone/>
            </a:pPr>
            <a:r>
              <a:rPr lang="en-IN" sz="2400" b="1" dirty="0"/>
              <a:t>Criminal   Identification</a:t>
            </a:r>
          </a:p>
        </p:txBody>
      </p:sp>
      <p:sp>
        <p:nvSpPr>
          <p:cNvPr id="6" name="Rectangle: Rounded Corners 5">
            <a:extLst>
              <a:ext uri="{FF2B5EF4-FFF2-40B4-BE49-F238E27FC236}">
                <a16:creationId xmlns:a16="http://schemas.microsoft.com/office/drawing/2014/main" xmlns="" id="{0F0E80D9-844E-4692-9E4E-48E50E9EA61C}"/>
              </a:ext>
            </a:extLst>
          </p:cNvPr>
          <p:cNvSpPr/>
          <p:nvPr/>
        </p:nvSpPr>
        <p:spPr>
          <a:xfrm>
            <a:off x="7840879" y="3740965"/>
            <a:ext cx="2716924" cy="425646"/>
          </a:xfrm>
          <a:prstGeom prst="roundRect">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457189" rtl="0" fontAlgn="auto" latinLnBrk="0" hangingPunct="0">
              <a:lnSpc>
                <a:spcPct val="100000"/>
              </a:lnSpc>
              <a:spcBef>
                <a:spcPts val="0"/>
              </a:spcBef>
              <a:spcAft>
                <a:spcPts val="0"/>
              </a:spcAft>
              <a:buClrTx/>
              <a:buSzTx/>
              <a:buFontTx/>
              <a:buNone/>
              <a:tabLst/>
            </a:pPr>
            <a:r>
              <a:rPr lang="en-IN" b="1" dirty="0"/>
              <a:t>Personal Use</a:t>
            </a:r>
            <a:endParaRPr kumimoji="0" lang="en-IN" sz="1900" b="1" i="0" u="none" strike="noStrike" cap="none" spc="0" normalizeH="0" baseline="0" dirty="0">
              <a:ln>
                <a:noFill/>
              </a:ln>
              <a:solidFill>
                <a:srgbClr val="000000"/>
              </a:solidFill>
              <a:effectLst/>
              <a:uFillTx/>
              <a:latin typeface="+mn-lt"/>
              <a:ea typeface="+mn-ea"/>
              <a:cs typeface="+mn-cs"/>
              <a:sym typeface="Calibri"/>
            </a:endParaRPr>
          </a:p>
        </p:txBody>
      </p:sp>
      <p:pic>
        <p:nvPicPr>
          <p:cNvPr id="7" name="Picture 6">
            <a:extLst>
              <a:ext uri="{FF2B5EF4-FFF2-40B4-BE49-F238E27FC236}">
                <a16:creationId xmlns:a16="http://schemas.microsoft.com/office/drawing/2014/main" xmlns="" id="{E7110823-9854-49D8-A4BB-71EC19117539}"/>
              </a:ext>
            </a:extLst>
          </p:cNvPr>
          <p:cNvPicPr>
            <a:picLocks noChangeAspect="1"/>
          </p:cNvPicPr>
          <p:nvPr/>
        </p:nvPicPr>
        <p:blipFill>
          <a:blip r:embed="rId2"/>
          <a:stretch>
            <a:fillRect/>
          </a:stretch>
        </p:blipFill>
        <p:spPr>
          <a:xfrm>
            <a:off x="1278379" y="2175965"/>
            <a:ext cx="1684166" cy="1623201"/>
          </a:xfrm>
          <a:prstGeom prst="rect">
            <a:avLst/>
          </a:prstGeom>
        </p:spPr>
      </p:pic>
      <p:sp>
        <p:nvSpPr>
          <p:cNvPr id="8" name="Title 1">
            <a:extLst>
              <a:ext uri="{FF2B5EF4-FFF2-40B4-BE49-F238E27FC236}">
                <a16:creationId xmlns:a16="http://schemas.microsoft.com/office/drawing/2014/main" xmlns="" id="{CEA4634D-A84C-43A6-B51A-41FFD9620A09}"/>
              </a:ext>
            </a:extLst>
          </p:cNvPr>
          <p:cNvSpPr txBox="1">
            <a:spLocks/>
          </p:cNvSpPr>
          <p:nvPr/>
        </p:nvSpPr>
        <p:spPr>
          <a:xfrm>
            <a:off x="703048" y="4534060"/>
            <a:ext cx="2834825" cy="2000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1pPr>
            <a:lvl2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2pPr>
            <a:lvl3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3pPr>
            <a:lvl4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4pPr>
            <a:lvl5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5pPr>
            <a:lvl6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6pPr>
            <a:lvl7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7pPr>
            <a:lvl8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8pPr>
            <a:lvl9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9pPr>
          </a:lstStyle>
          <a:p>
            <a:pPr hangingPunct="1"/>
            <a:r>
              <a:rPr lang="en-IN" sz="2400" dirty="0"/>
              <a:t>Facial recognition used to keep the log of security measures and office workers</a:t>
            </a:r>
          </a:p>
        </p:txBody>
      </p:sp>
      <p:pic>
        <p:nvPicPr>
          <p:cNvPr id="9" name="Picture 8">
            <a:extLst>
              <a:ext uri="{FF2B5EF4-FFF2-40B4-BE49-F238E27FC236}">
                <a16:creationId xmlns:a16="http://schemas.microsoft.com/office/drawing/2014/main" xmlns="" id="{CDA95BD0-3C71-4E28-B9BC-CD81D5FDDF25}"/>
              </a:ext>
            </a:extLst>
          </p:cNvPr>
          <p:cNvPicPr>
            <a:picLocks noChangeAspect="1"/>
          </p:cNvPicPr>
          <p:nvPr/>
        </p:nvPicPr>
        <p:blipFill>
          <a:blip r:embed="rId3"/>
          <a:stretch>
            <a:fillRect/>
          </a:stretch>
        </p:blipFill>
        <p:spPr>
          <a:xfrm>
            <a:off x="4893985" y="2175965"/>
            <a:ext cx="1653683" cy="1493649"/>
          </a:xfrm>
          <a:prstGeom prst="rect">
            <a:avLst/>
          </a:prstGeom>
        </p:spPr>
      </p:pic>
      <p:sp>
        <p:nvSpPr>
          <p:cNvPr id="10" name="Title 1">
            <a:extLst>
              <a:ext uri="{FF2B5EF4-FFF2-40B4-BE49-F238E27FC236}">
                <a16:creationId xmlns:a16="http://schemas.microsoft.com/office/drawing/2014/main" xmlns="" id="{B5A65034-0F35-48F6-97E9-5EB57357F334}"/>
              </a:ext>
            </a:extLst>
          </p:cNvPr>
          <p:cNvSpPr txBox="1">
            <a:spLocks/>
          </p:cNvSpPr>
          <p:nvPr/>
        </p:nvSpPr>
        <p:spPr>
          <a:xfrm>
            <a:off x="4624550" y="4972505"/>
            <a:ext cx="2834825" cy="2000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1pPr>
            <a:lvl2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2pPr>
            <a:lvl3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3pPr>
            <a:lvl4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4pPr>
            <a:lvl5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5pPr>
            <a:lvl6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6pPr>
            <a:lvl7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7pPr>
            <a:lvl8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8pPr>
            <a:lvl9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9pPr>
          </a:lstStyle>
          <a:p>
            <a:pPr hangingPunct="1"/>
            <a:r>
              <a:rPr lang="en-IN" sz="2400" dirty="0"/>
              <a:t>Facial recognition can be used to recognize criminal by their facial records </a:t>
            </a:r>
          </a:p>
        </p:txBody>
      </p:sp>
      <p:pic>
        <p:nvPicPr>
          <p:cNvPr id="11" name="Picture 10">
            <a:extLst>
              <a:ext uri="{FF2B5EF4-FFF2-40B4-BE49-F238E27FC236}">
                <a16:creationId xmlns:a16="http://schemas.microsoft.com/office/drawing/2014/main" xmlns="" id="{38624AE7-C195-4B92-AA65-427F4EAD4F03}"/>
              </a:ext>
            </a:extLst>
          </p:cNvPr>
          <p:cNvPicPr>
            <a:picLocks noChangeAspect="1"/>
          </p:cNvPicPr>
          <p:nvPr/>
        </p:nvPicPr>
        <p:blipFill>
          <a:blip r:embed="rId4"/>
          <a:stretch>
            <a:fillRect/>
          </a:stretch>
        </p:blipFill>
        <p:spPr>
          <a:xfrm>
            <a:off x="8266416" y="2158671"/>
            <a:ext cx="1760454" cy="1510943"/>
          </a:xfrm>
          <a:prstGeom prst="rect">
            <a:avLst/>
          </a:prstGeom>
        </p:spPr>
      </p:pic>
      <p:sp>
        <p:nvSpPr>
          <p:cNvPr id="12" name="Title 1">
            <a:extLst>
              <a:ext uri="{FF2B5EF4-FFF2-40B4-BE49-F238E27FC236}">
                <a16:creationId xmlns:a16="http://schemas.microsoft.com/office/drawing/2014/main" xmlns="" id="{73FFC05C-D61C-4278-AFD1-AFC50635321D}"/>
              </a:ext>
            </a:extLst>
          </p:cNvPr>
          <p:cNvSpPr txBox="1">
            <a:spLocks/>
          </p:cNvSpPr>
          <p:nvPr/>
        </p:nvSpPr>
        <p:spPr>
          <a:xfrm>
            <a:off x="7960604" y="4534060"/>
            <a:ext cx="2834825" cy="2000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1pPr>
            <a:lvl2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2pPr>
            <a:lvl3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3pPr>
            <a:lvl4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4pPr>
            <a:lvl5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5pPr>
            <a:lvl6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6pPr>
            <a:lvl7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7pPr>
            <a:lvl8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8pPr>
            <a:lvl9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9pPr>
          </a:lstStyle>
          <a:p>
            <a:pPr hangingPunct="1"/>
            <a:r>
              <a:rPr lang="en-IN" sz="2400" dirty="0"/>
              <a:t>Facial Recognition can be used to protect our belongings from other people </a:t>
            </a:r>
          </a:p>
        </p:txBody>
      </p:sp>
    </p:spTree>
    <p:extLst>
      <p:ext uri="{BB962C8B-B14F-4D97-AF65-F5344CB8AC3E}">
        <p14:creationId xmlns:p14="http://schemas.microsoft.com/office/powerpoint/2010/main" val="41364593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4BE68B-1EEA-4986-9BE4-FC361EE129E4}"/>
              </a:ext>
            </a:extLst>
          </p:cNvPr>
          <p:cNvSpPr>
            <a:spLocks noGrp="1"/>
          </p:cNvSpPr>
          <p:nvPr>
            <p:ph type="title"/>
          </p:nvPr>
        </p:nvSpPr>
        <p:spPr/>
        <p:txBody>
          <a:bodyPr/>
          <a:lstStyle/>
          <a:p>
            <a:r>
              <a:rPr lang="en-IN" b="1" dirty="0"/>
              <a:t>Problem Definition</a:t>
            </a:r>
          </a:p>
        </p:txBody>
      </p:sp>
      <p:sp>
        <p:nvSpPr>
          <p:cNvPr id="3" name="Text Placeholder 2">
            <a:extLst>
              <a:ext uri="{FF2B5EF4-FFF2-40B4-BE49-F238E27FC236}">
                <a16:creationId xmlns:a16="http://schemas.microsoft.com/office/drawing/2014/main" xmlns="" id="{51EE6CA3-43A1-40B1-AEEA-A8B5024F1F06}"/>
              </a:ext>
            </a:extLst>
          </p:cNvPr>
          <p:cNvSpPr>
            <a:spLocks noGrp="1"/>
          </p:cNvSpPr>
          <p:nvPr>
            <p:ph type="body" idx="1"/>
          </p:nvPr>
        </p:nvSpPr>
        <p:spPr>
          <a:xfrm>
            <a:off x="762000" y="1752600"/>
            <a:ext cx="10972800" cy="5035826"/>
          </a:xfrm>
        </p:spPr>
        <p:txBody>
          <a:bodyPr>
            <a:normAutofit/>
          </a:bodyPr>
          <a:lstStyle/>
          <a:p>
            <a:r>
              <a:rPr lang="en-IN" dirty="0"/>
              <a:t>To provide a efficient, stable and cost effective system that can be used at different levels of security for facial recognition on a commercial </a:t>
            </a:r>
            <a:r>
              <a:rPr lang="en-IN" dirty="0" smtClean="0"/>
              <a:t>basis .</a:t>
            </a:r>
          </a:p>
          <a:p>
            <a:r>
              <a:rPr lang="en-US" dirty="0"/>
              <a:t>There are plenty of algorithms behind detecting a face from these pixels and further recognize the person in it and trying to explain them is beyond the scope of this tutorial, but since we are using the </a:t>
            </a:r>
            <a:r>
              <a:rPr lang="en-US" dirty="0" err="1"/>
              <a:t>OpenCV</a:t>
            </a:r>
            <a:r>
              <a:rPr lang="en-US" dirty="0"/>
              <a:t> library, which is incredibly simple to perform, face Recognition can be understood without getting deeper into the concepts</a:t>
            </a:r>
            <a:r>
              <a:rPr lang="en-US" dirty="0" smtClean="0"/>
              <a:t>.</a:t>
            </a:r>
          </a:p>
          <a:p>
            <a:endParaRPr lang="en-US" dirty="0" smtClean="0"/>
          </a:p>
          <a:p>
            <a:endParaRPr lang="en-IN" dirty="0"/>
          </a:p>
        </p:txBody>
      </p:sp>
    </p:spTree>
    <p:extLst>
      <p:ext uri="{BB962C8B-B14F-4D97-AF65-F5344CB8AC3E}">
        <p14:creationId xmlns:p14="http://schemas.microsoft.com/office/powerpoint/2010/main" val="410855789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456D1D-4BD2-4766-8B24-E0F03D0163EF}"/>
              </a:ext>
            </a:extLst>
          </p:cNvPr>
          <p:cNvSpPr>
            <a:spLocks noGrp="1"/>
          </p:cNvSpPr>
          <p:nvPr>
            <p:ph type="title"/>
          </p:nvPr>
        </p:nvSpPr>
        <p:spPr/>
        <p:txBody>
          <a:bodyPr/>
          <a:lstStyle/>
          <a:p>
            <a:r>
              <a:rPr lang="en-IN" b="1" dirty="0"/>
              <a:t>Proposed Solution</a:t>
            </a:r>
          </a:p>
        </p:txBody>
      </p:sp>
      <p:sp>
        <p:nvSpPr>
          <p:cNvPr id="3" name="Text Placeholder 2">
            <a:extLst>
              <a:ext uri="{FF2B5EF4-FFF2-40B4-BE49-F238E27FC236}">
                <a16:creationId xmlns:a16="http://schemas.microsoft.com/office/drawing/2014/main" xmlns="" id="{07E9C44B-585B-4980-B666-484DFE6BD73F}"/>
              </a:ext>
            </a:extLst>
          </p:cNvPr>
          <p:cNvSpPr>
            <a:spLocks noGrp="1"/>
          </p:cNvSpPr>
          <p:nvPr>
            <p:ph type="body" idx="1"/>
          </p:nvPr>
        </p:nvSpPr>
        <p:spPr>
          <a:xfrm>
            <a:off x="762000" y="1752599"/>
            <a:ext cx="10972800" cy="5184913"/>
          </a:xfrm>
        </p:spPr>
        <p:txBody>
          <a:bodyPr>
            <a:normAutofit fontScale="92500" lnSpcReduction="10000"/>
          </a:bodyPr>
          <a:lstStyle/>
          <a:p>
            <a:r>
              <a:rPr lang="en-IN" sz="2400" dirty="0">
                <a:latin typeface="Times New Roman" panose="02020603050405020304" pitchFamily="18" charset="0"/>
                <a:cs typeface="Times New Roman" panose="02020603050405020304" pitchFamily="18" charset="0"/>
              </a:rPr>
              <a:t>To provide the solution for the above stated problem, we propose a system which use raspberry pi which is cost effective but a efficient solution for facial recognition.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Raspberry Pi will be accompanied by a bunch of hardware, accessories  and software components like Python(Programming language), </a:t>
            </a:r>
            <a:r>
              <a:rPr lang="en-IN" sz="2400" dirty="0" err="1">
                <a:latin typeface="Times New Roman" panose="02020603050405020304" pitchFamily="18" charset="0"/>
                <a:cs typeface="Times New Roman" panose="02020603050405020304" pitchFamily="18" charset="0"/>
              </a:rPr>
              <a:t>Haar-casCase</a:t>
            </a:r>
            <a:r>
              <a:rPr lang="en-IN" sz="2400" dirty="0">
                <a:latin typeface="Times New Roman" panose="02020603050405020304" pitchFamily="18" charset="0"/>
                <a:cs typeface="Times New Roman" panose="02020603050405020304" pitchFamily="18" charset="0"/>
              </a:rPr>
              <a:t>(for face recognition) with the help of a camera which will be primary input for the </a:t>
            </a:r>
            <a:r>
              <a:rPr lang="en-IN" sz="2400" dirty="0" smtClean="0">
                <a:latin typeface="Times New Roman" panose="02020603050405020304" pitchFamily="18" charset="0"/>
                <a:cs typeface="Times New Roman" panose="02020603050405020304" pitchFamily="18" charset="0"/>
              </a:rPr>
              <a:t>system.</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 face detection system has become very popular these days, as it can be very secure compared to fingerprint and typed passwords. You may have seen the face unlock feature in your smartphone which makes things very easy. Face detection is also used in many places such as airports, railway stations, and roads for </a:t>
            </a:r>
            <a:r>
              <a:rPr lang="en-US" sz="2400" dirty="0" smtClean="0">
                <a:latin typeface="Times New Roman" panose="02020603050405020304" pitchFamily="18" charset="0"/>
                <a:cs typeface="Times New Roman" panose="02020603050405020304" pitchFamily="18" charset="0"/>
              </a:rPr>
              <a:t>surveillance.</a:t>
            </a:r>
          </a:p>
          <a:p>
            <a:endParaRPr lang="en-US" sz="2400" dirty="0" smtClean="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By using </a:t>
            </a:r>
            <a:r>
              <a:rPr lang="en-US" sz="2400" dirty="0" err="1" smtClean="0">
                <a:latin typeface="Times New Roman" panose="02020603050405020304" pitchFamily="18" charset="0"/>
                <a:cs typeface="Times New Roman" panose="02020603050405020304" pitchFamily="18" charset="0"/>
              </a:rPr>
              <a:t>OpenCV</a:t>
            </a:r>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library, anyone can process images and videos to identify objects, faces, and even handwriting. When integrated with various libraries, such as </a:t>
            </a:r>
            <a:r>
              <a:rPr lang="en-US" sz="2400" dirty="0" err="1">
                <a:latin typeface="Times New Roman" panose="02020603050405020304" pitchFamily="18" charset="0"/>
                <a:cs typeface="Times New Roman" panose="02020603050405020304" pitchFamily="18" charset="0"/>
              </a:rPr>
              <a:t>NumPy</a:t>
            </a:r>
            <a:r>
              <a:rPr lang="en-US" sz="2400" dirty="0">
                <a:latin typeface="Times New Roman" panose="02020603050405020304" pitchFamily="18" charset="0"/>
                <a:cs typeface="Times New Roman" panose="02020603050405020304" pitchFamily="18" charset="0"/>
              </a:rPr>
              <a:t> &amp; python, which is capable of processing the </a:t>
            </a:r>
            <a:r>
              <a:rPr lang="en-US" sz="2400" dirty="0" err="1">
                <a:latin typeface="Times New Roman" panose="02020603050405020304" pitchFamily="18" charset="0"/>
                <a:cs typeface="Times New Roman" panose="02020603050405020304" pitchFamily="18" charset="0"/>
              </a:rPr>
              <a:t>OpenCV</a:t>
            </a:r>
            <a:r>
              <a:rPr lang="en-US" sz="2400" dirty="0">
                <a:latin typeface="Times New Roman" panose="02020603050405020304" pitchFamily="18" charset="0"/>
                <a:cs typeface="Times New Roman" panose="02020603050405020304" pitchFamily="18" charset="0"/>
              </a:rPr>
              <a:t> array structure for analysis.</a:t>
            </a:r>
            <a:endParaRPr lang="en-US" sz="2400" dirty="0" smtClean="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502166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Motivation"/>
          <p:cNvSpPr txBox="1">
            <a:spLocks noGrp="1"/>
          </p:cNvSpPr>
          <p:nvPr>
            <p:ph type="title"/>
          </p:nvPr>
        </p:nvSpPr>
        <p:spPr>
          <a:prstGeom prst="rect">
            <a:avLst/>
          </a:prstGeom>
        </p:spPr>
        <p:txBody>
          <a:bodyPr/>
          <a:lstStyle/>
          <a:p>
            <a:pPr algn="l">
              <a:spcBef>
                <a:spcPts val="700"/>
              </a:spcBef>
              <a:defRPr sz="3200"/>
            </a:pPr>
            <a:r>
              <a:t>                                            </a:t>
            </a:r>
            <a:r>
              <a:rPr sz="3800" b="1"/>
              <a:t>Motivation</a:t>
            </a:r>
          </a:p>
        </p:txBody>
      </p:sp>
      <p:sp>
        <p:nvSpPr>
          <p:cNvPr id="71" name="Recent advancements in the field of information technology resulted in the generation of a huge amount of data every second. As a result, the storage and transmission of data are likely to increase at an enormous rate. So we want to compare different tec"/>
          <p:cNvSpPr txBox="1">
            <a:spLocks noGrp="1"/>
          </p:cNvSpPr>
          <p:nvPr>
            <p:ph type="body" idx="1"/>
          </p:nvPr>
        </p:nvSpPr>
        <p:spPr>
          <a:xfrm>
            <a:off x="762000" y="1391478"/>
            <a:ext cx="10972800" cy="5357191"/>
          </a:xfrm>
          <a:prstGeom prst="rect">
            <a:avLst/>
          </a:prstGeom>
        </p:spPr>
        <p:txBody>
          <a:bodyPr/>
          <a:lstStyle>
            <a:lvl1pPr marL="0" indent="0" defTabSz="457200">
              <a:spcBef>
                <a:spcPts val="0"/>
              </a:spcBef>
              <a:buSzTx/>
              <a:buFontTx/>
              <a:buNone/>
              <a:defRPr sz="2500">
                <a:latin typeface="Times Roman"/>
                <a:ea typeface="Times Roman"/>
                <a:cs typeface="Times Roman"/>
                <a:sym typeface="Times Roman"/>
              </a:defRPr>
            </a:lvl1pPr>
          </a:lstStyle>
          <a:p>
            <a:r>
              <a:rPr dirty="0"/>
              <a:t>Recent advancements in the field of information technology</a:t>
            </a:r>
            <a:r>
              <a:rPr lang="en-IN" dirty="0"/>
              <a:t> inspired us to make our daily life more and more digital and let us log about daily life so if something gets wrong we can quickly diagnose where was the problem </a:t>
            </a:r>
          </a:p>
          <a:p>
            <a:r>
              <a:rPr lang="en-IN" dirty="0"/>
              <a:t>So in the field of the security there are lots of thief same alarm systems which are widely getting used these day but we’re still stuck on hundreds year old Lock and key system for locking our houses which sometimes lead us to vulnerable situations when some creates a duplicate key of your house so for to overcome this thread were working on facial recognition door unlock system which will help people to go anywhere without the tension of losing keys or a robbery </a:t>
            </a:r>
            <a:r>
              <a:rPr lang="en-IN" dirty="0" smtClean="0"/>
              <a:t>.</a:t>
            </a:r>
          </a:p>
          <a:p>
            <a:endParaRPr lang="en-IN" dirty="0" smtClean="0"/>
          </a:p>
          <a:p>
            <a:endParaRPr dirty="0"/>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1652</TotalTime>
  <Words>1340</Words>
  <Application>Microsoft Office PowerPoint</Application>
  <PresentationFormat>Widescreen</PresentationFormat>
  <Paragraphs>118</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Times New Roman</vt:lpstr>
      <vt:lpstr>Times Roman</vt:lpstr>
      <vt:lpstr>Office Theme</vt:lpstr>
      <vt:lpstr>PowerPoint Presentation</vt:lpstr>
      <vt:lpstr> Minor Project – II  Facial Recognition Door Unlock </vt:lpstr>
      <vt:lpstr>CONTENTS</vt:lpstr>
      <vt:lpstr>                                                                   Abstract</vt:lpstr>
      <vt:lpstr>Introduction</vt:lpstr>
      <vt:lpstr>Introduction: USES</vt:lpstr>
      <vt:lpstr>Problem Definition</vt:lpstr>
      <vt:lpstr>Proposed Solution</vt:lpstr>
      <vt:lpstr>                                            Motivation</vt:lpstr>
      <vt:lpstr>                                             Objective</vt:lpstr>
      <vt:lpstr>                                                              Methodology</vt:lpstr>
      <vt:lpstr>                                                              Methodology</vt:lpstr>
      <vt:lpstr>Hardware Requirements</vt:lpstr>
      <vt:lpstr>Hardware Requirements</vt:lpstr>
      <vt:lpstr>Software Requirements</vt:lpstr>
      <vt:lpstr>Project Description</vt:lpstr>
      <vt:lpstr>Hardware Requirements  Raspberry Pi</vt:lpstr>
      <vt:lpstr>                                                                 References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devesh yadav</cp:lastModifiedBy>
  <cp:revision>51</cp:revision>
  <dcterms:modified xsi:type="dcterms:W3CDTF">2022-03-29T18:07:12Z</dcterms:modified>
</cp:coreProperties>
</file>